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9" r:id="rId4"/>
    <p:sldId id="260" r:id="rId5"/>
    <p:sldId id="263" r:id="rId6"/>
    <p:sldId id="270" r:id="rId7"/>
    <p:sldId id="271" r:id="rId8"/>
    <p:sldId id="269" r:id="rId9"/>
    <p:sldId id="261" r:id="rId10"/>
    <p:sldId id="267" r:id="rId11"/>
    <p:sldId id="268" r:id="rId12"/>
    <p:sldId id="274" r:id="rId13"/>
    <p:sldId id="275" r:id="rId14"/>
    <p:sldId id="273" r:id="rId15"/>
    <p:sldId id="262" r:id="rId16"/>
    <p:sldId id="276" r:id="rId17"/>
    <p:sldId id="264" r:id="rId18"/>
    <p:sldId id="265" r:id="rId19"/>
    <p:sldId id="266" r:id="rId20"/>
    <p:sldId id="272" r:id="rId21"/>
    <p:sldId id="277"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96" d="100"/>
          <a:sy n="96" d="100"/>
        </p:scale>
        <p:origin x="-1480"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Work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invertIfNegative val="0"/>
          <c:cat>
            <c:multiLvlStrRef>
              <c:f>Sheet1!$A$5:$B$8</c:f>
              <c:multiLvlStrCache>
                <c:ptCount val="4"/>
                <c:lvl>
                  <c:pt idx="0">
                    <c:v>Eclipse Score Pre</c:v>
                  </c:pt>
                  <c:pt idx="1">
                    <c:v>Eclipse Score Post</c:v>
                  </c:pt>
                  <c:pt idx="2">
                    <c:v>Eclipse Score Pre</c:v>
                  </c:pt>
                  <c:pt idx="3">
                    <c:v>Eclipse Score Post</c:v>
                  </c:pt>
                </c:lvl>
                <c:lvl>
                  <c:pt idx="0">
                    <c:v>Male</c:v>
                  </c:pt>
                  <c:pt idx="2">
                    <c:v>Female</c:v>
                  </c:pt>
                </c:lvl>
              </c:multiLvlStrCache>
            </c:multiLvlStrRef>
          </c:cat>
          <c:val>
            <c:numRef>
              <c:f>Sheet1!$C$5:$C$8</c:f>
              <c:numCache>
                <c:formatCode>General</c:formatCode>
                <c:ptCount val="4"/>
                <c:pt idx="0">
                  <c:v>4.38</c:v>
                </c:pt>
                <c:pt idx="1">
                  <c:v>5.88</c:v>
                </c:pt>
                <c:pt idx="2">
                  <c:v>3.42</c:v>
                </c:pt>
                <c:pt idx="3">
                  <c:v>5.08</c:v>
                </c:pt>
              </c:numCache>
            </c:numRef>
          </c:val>
        </c:ser>
        <c:dLbls>
          <c:showLegendKey val="0"/>
          <c:showVal val="0"/>
          <c:showCatName val="0"/>
          <c:showSerName val="0"/>
          <c:showPercent val="0"/>
          <c:showBubbleSize val="0"/>
        </c:dLbls>
        <c:gapWidth val="150"/>
        <c:axId val="-2111686440"/>
        <c:axId val="-2109211944"/>
      </c:barChart>
      <c:catAx>
        <c:axId val="-2111686440"/>
        <c:scaling>
          <c:orientation val="minMax"/>
        </c:scaling>
        <c:delete val="0"/>
        <c:axPos val="b"/>
        <c:numFmt formatCode="General" sourceLinked="0"/>
        <c:majorTickMark val="out"/>
        <c:minorTickMark val="none"/>
        <c:tickLblPos val="nextTo"/>
        <c:crossAx val="-2109211944"/>
        <c:crosses val="autoZero"/>
        <c:auto val="1"/>
        <c:lblAlgn val="ctr"/>
        <c:lblOffset val="100"/>
        <c:noMultiLvlLbl val="0"/>
      </c:catAx>
      <c:valAx>
        <c:axId val="-2109211944"/>
        <c:scaling>
          <c:orientation val="minMax"/>
          <c:min val="1.0"/>
        </c:scaling>
        <c:delete val="0"/>
        <c:axPos val="l"/>
        <c:majorGridlines/>
        <c:numFmt formatCode="General" sourceLinked="1"/>
        <c:majorTickMark val="out"/>
        <c:minorTickMark val="none"/>
        <c:tickLblPos val="nextTo"/>
        <c:crossAx val="-2111686440"/>
        <c:crosses val="autoZero"/>
        <c:crossBetween val="between"/>
      </c:valAx>
    </c:plotArea>
    <c:plotVisOnly val="1"/>
    <c:dispBlanksAs val="gap"/>
    <c:showDLblsOverMax val="0"/>
  </c:chart>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20738" y="4155141"/>
            <a:ext cx="7542212" cy="1013012"/>
          </a:xfrm>
        </p:spPr>
        <p:txBody>
          <a:bodyPr anchor="b" anchorCtr="0">
            <a:noAutofit/>
          </a:bodyPr>
          <a:lstStyle/>
          <a:p>
            <a:r>
              <a:rPr lang="en-US" smtClean="0"/>
              <a:t>Click to edit Master title style</a:t>
            </a:r>
            <a:endParaRPr/>
          </a:p>
        </p:txBody>
      </p:sp>
      <p:sp>
        <p:nvSpPr>
          <p:cNvPr id="3" name="Subtitle 2"/>
          <p:cNvSpPr>
            <a:spLocks noGrp="1"/>
          </p:cNvSpPr>
          <p:nvPr>
            <p:ph type="subTitle" idx="1"/>
          </p:nvPr>
        </p:nvSpPr>
        <p:spPr>
          <a:xfrm>
            <a:off x="820738" y="5230906"/>
            <a:ext cx="7542212" cy="1030942"/>
          </a:xfrm>
        </p:spPr>
        <p:txBody>
          <a:bodyPr/>
          <a:lstStyle>
            <a:lvl1pPr marL="0" indent="0" algn="ctr">
              <a:spcBef>
                <a:spcPct val="300"/>
              </a:spcBef>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70BA1CFD-BFF0-48BC-9BA5-4974D7A6AB15}" type="datetimeFigureOut">
              <a:rPr lang="en-US" smtClean="0"/>
              <a:t>6/7/17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2AA694-00EB-4F4B-AABB-6F50FB178914}" type="slidenum">
              <a:rPr lang="en-US" smtClean="0"/>
              <a:t>‹#›</a:t>
            </a:fld>
            <a:endParaRPr lang="en-US"/>
          </a:p>
        </p:txBody>
      </p:sp>
      <p:pic>
        <p:nvPicPr>
          <p:cNvPr id="7" name="Picture 6" descr="MoleculeTracer.png"/>
          <p:cNvPicPr>
            <a:picLocks noChangeAspect="1"/>
          </p:cNvPicPr>
          <p:nvPr/>
        </p:nvPicPr>
        <p:blipFill>
          <a:blip r:embed="rId2"/>
          <a:stretch>
            <a:fillRect/>
          </a:stretch>
        </p:blipFill>
        <p:spPr>
          <a:xfrm>
            <a:off x="1674019" y="224679"/>
            <a:ext cx="5795963" cy="3943372"/>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777240" y="3962399"/>
            <a:ext cx="7585710" cy="672353"/>
          </a:xfrm>
        </p:spPr>
        <p:txBody>
          <a:bodyPr anchor="b">
            <a:normAutofit/>
          </a:bodyPr>
          <a:lstStyle>
            <a:lvl1pPr algn="ctr">
              <a:defRPr sz="3600" b="1" kern="1200">
                <a:solidFill>
                  <a:schemeClr val="tx1"/>
                </a:solidFill>
                <a:effectLst>
                  <a:outerShdw blurRad="101600" dist="63500" dir="2700000" algn="tl" rotWithShape="0">
                    <a:prstClr val="black">
                      <a:alpha val="75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3101957" y="457200"/>
            <a:ext cx="2940087" cy="2940087"/>
          </a:xfrm>
          <a:prstGeom prst="ellipse">
            <a:avLst/>
          </a:prstGeom>
          <a:solidFill>
            <a:schemeClr val="tx1">
              <a:lumMod val="75000"/>
            </a:schemeClr>
          </a:solidFill>
          <a:ln w="63500">
            <a:solidFill>
              <a:schemeClr val="tx1"/>
            </a:solidFill>
          </a:ln>
          <a:effectLst>
            <a:outerShdw blurRad="254000" dist="152400" dir="5400000" sx="90000" sy="-19000" rotWithShape="0">
              <a:prstClr val="black">
                <a:alpha val="20000"/>
              </a:prstClr>
            </a:outerShdw>
          </a:effectLst>
        </p:spPr>
        <p:txBody>
          <a:bodyPr vert="horz" lIns="91440" tIns="45720" rIns="91440" bIns="45720" rtlCol="0">
            <a:normAutofit/>
          </a:bodyPr>
          <a:lstStyle>
            <a:lvl1pPr marL="0" indent="0" algn="l" defTabSz="914400" rtl="0" eaLnBrk="1" latinLnBrk="0" hangingPunct="1">
              <a:spcBef>
                <a:spcPts val="2000"/>
              </a:spcBef>
              <a:buFontTx/>
              <a:buNone/>
              <a:defRPr sz="24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777240" y="4639235"/>
            <a:ext cx="7585710" cy="1371600"/>
          </a:xfrm>
        </p:spPr>
        <p:txBody>
          <a:bodyPr vert="horz" lIns="91440" tIns="45720" rIns="91440" bIns="45720" rtlCol="0">
            <a:normAutofit/>
          </a:bodyPr>
          <a:lstStyle>
            <a:lvl1pPr marL="0" indent="0" algn="ctr">
              <a:spcBef>
                <a:spcPts val="0"/>
              </a:spcBef>
              <a:buNone/>
              <a:defRPr sz="20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000"/>
              </a:spcBef>
              <a:buFontTx/>
              <a:buNone/>
            </a:pPr>
            <a:r>
              <a:rPr lang="en-US" smtClean="0"/>
              <a:t>Click to edit Master text styles</a:t>
            </a:r>
          </a:p>
        </p:txBody>
      </p:sp>
      <p:sp>
        <p:nvSpPr>
          <p:cNvPr id="5" name="Date Placeholder 4"/>
          <p:cNvSpPr>
            <a:spLocks noGrp="1"/>
          </p:cNvSpPr>
          <p:nvPr>
            <p:ph type="dt" sz="half" idx="10"/>
          </p:nvPr>
        </p:nvSpPr>
        <p:spPr/>
        <p:txBody>
          <a:bodyPr/>
          <a:lstStyle/>
          <a:p>
            <a:fld id="{70BA1CFD-BFF0-48BC-9BA5-4974D7A6AB15}" type="datetimeFigureOut">
              <a:rPr lang="en-US" smtClean="0"/>
              <a:t>6/7/17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2AA694-00EB-4F4B-AABB-6F50FB17891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70BA1CFD-BFF0-48BC-9BA5-4974D7A6AB15}" type="datetimeFigureOut">
              <a:rPr lang="en-US" smtClean="0"/>
              <a:t>6/7/17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2AA694-00EB-4F4B-AABB-6F50FB178914}"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19365" y="416859"/>
            <a:ext cx="1940859" cy="5607424"/>
          </a:xfrm>
        </p:spPr>
        <p:txBody>
          <a:bodyPr vert="eaVert" anchor="ctr" anchorCtr="0"/>
          <a:lstStyle/>
          <a:p>
            <a:r>
              <a:rPr lang="en-US" smtClean="0"/>
              <a:t>Click to edit Master title style</a:t>
            </a:r>
            <a:endParaRPr/>
          </a:p>
        </p:txBody>
      </p:sp>
      <p:sp>
        <p:nvSpPr>
          <p:cNvPr id="3" name="Vertical Text Placeholder 2"/>
          <p:cNvSpPr>
            <a:spLocks noGrp="1"/>
          </p:cNvSpPr>
          <p:nvPr>
            <p:ph type="body" orient="vert" idx="1"/>
          </p:nvPr>
        </p:nvSpPr>
        <p:spPr>
          <a:xfrm>
            <a:off x="820737" y="414015"/>
            <a:ext cx="6144839" cy="5610268"/>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70BA1CFD-BFF0-48BC-9BA5-4974D7A6AB15}" type="datetimeFigureOut">
              <a:rPr lang="en-US" smtClean="0"/>
              <a:t>6/7/17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2AA694-00EB-4F4B-AABB-6F50FB17891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70BA1CFD-BFF0-48BC-9BA5-4974D7A6AB15}" type="datetimeFigureOut">
              <a:rPr lang="en-US" smtClean="0"/>
              <a:t>6/7/17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2AA694-00EB-4F4B-AABB-6F50FB17891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0737" y="1219013"/>
            <a:ext cx="7542213" cy="1958975"/>
          </a:xfrm>
        </p:spPr>
        <p:txBody>
          <a:bodyPr vert="horz" lIns="91440" tIns="45720" rIns="91440" bIns="45720" rtlCol="0" anchor="b" anchorCtr="0">
            <a:noAutofit/>
          </a:bodyPr>
          <a:lstStyle>
            <a:lvl1pPr algn="ctr" defTabSz="914400" rtl="0" eaLnBrk="1" latinLnBrk="0" hangingPunct="1">
              <a:spcBef>
                <a:spcPct val="0"/>
              </a:spcBef>
              <a:buNone/>
              <a:defRPr sz="5200" b="1" kern="1200">
                <a:solidFill>
                  <a:schemeClr val="tx1"/>
                </a:solidFill>
                <a:effectLst>
                  <a:outerShdw blurRad="101600" dist="63500" dir="2700000" algn="tl" rotWithShape="0">
                    <a:prstClr val="black">
                      <a:alpha val="75000"/>
                    </a:prstClr>
                  </a:outerShdw>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820737" y="3224213"/>
            <a:ext cx="7542213" cy="1500187"/>
          </a:xfrm>
        </p:spPr>
        <p:txBody>
          <a:bodyPr vert="horz" lIns="91440" tIns="45720" rIns="91440" bIns="45720" rtlCol="0">
            <a:normAutofit/>
          </a:bodyPr>
          <a:lstStyle>
            <a:lvl1pPr marL="0" indent="0" algn="ctr" defTabSz="914400" rtl="0" eaLnBrk="1" latinLnBrk="0" hangingPunct="1">
              <a:spcBef>
                <a:spcPts val="300"/>
              </a:spcBef>
              <a:buFontTx/>
              <a:buNone/>
              <a:defRPr sz="2400" b="1" kern="1200">
                <a:solidFill>
                  <a:schemeClr val="tx1">
                    <a:tint val="75000"/>
                  </a:schemeClr>
                </a:solidFill>
                <a:effectLst>
                  <a:outerShdw blurRad="101600" dist="63500" dir="2700000" algn="tl" rotWithShape="0">
                    <a:prstClr val="black">
                      <a:alpha val="75000"/>
                    </a:prstClr>
                  </a:outerShdw>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0BA1CFD-BFF0-48BC-9BA5-4974D7A6AB15}" type="datetimeFigureOut">
              <a:rPr lang="en-US" smtClean="0"/>
              <a:t>6/7/17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2AA694-00EB-4F4B-AABB-6F50FB17891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79462" y="107577"/>
            <a:ext cx="7581901" cy="1653988"/>
          </a:xfrm>
        </p:spPr>
        <p:txBody>
          <a:bodyPr/>
          <a:lstStyle/>
          <a:p>
            <a:r>
              <a:rPr lang="en-US" smtClean="0"/>
              <a:t>Click to edit Master title style</a:t>
            </a:r>
            <a:endParaRPr/>
          </a:p>
        </p:txBody>
      </p:sp>
      <p:sp>
        <p:nvSpPr>
          <p:cNvPr id="3" name="Content Placeholder 2"/>
          <p:cNvSpPr>
            <a:spLocks noGrp="1"/>
          </p:cNvSpPr>
          <p:nvPr>
            <p:ph sz="half" idx="1"/>
          </p:nvPr>
        </p:nvSpPr>
        <p:spPr>
          <a:xfrm>
            <a:off x="779462" y="1892301"/>
            <a:ext cx="3657600" cy="3975100"/>
          </a:xfrm>
        </p:spPr>
        <p:txBody>
          <a:bodyPr>
            <a:normAutofit/>
          </a:bodyPr>
          <a:lstStyle>
            <a:lvl1pPr>
              <a:defRPr sz="2000"/>
            </a:lvl1pPr>
            <a:lvl2pPr>
              <a:defRPr sz="1800"/>
            </a:lvl2pPr>
            <a:lvl3pPr>
              <a:defRPr sz="1800"/>
            </a:lvl3pPr>
            <a:lvl4pPr>
              <a:defRPr sz="1800"/>
            </a:lvl4pPr>
            <a:lvl5pPr>
              <a:defRPr sz="1800"/>
            </a:lvl5pPr>
            <a:lvl6pPr marL="2173288" indent="-344488">
              <a:defRPr sz="1800"/>
            </a:lvl6pPr>
            <a:lvl7pPr marL="2173288" indent="-344488">
              <a:defRPr sz="1800"/>
            </a:lvl7pPr>
            <a:lvl8pPr marL="2173288" indent="-344488">
              <a:defRPr sz="1800"/>
            </a:lvl8pPr>
            <a:lvl9pPr marL="2173288"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03763" y="1892301"/>
            <a:ext cx="3657600" cy="3975100"/>
          </a:xfrm>
        </p:spPr>
        <p:txBody>
          <a:bodyPr>
            <a:normAutofit/>
          </a:bodyPr>
          <a:lstStyle>
            <a:lvl1pPr>
              <a:defRPr sz="2000"/>
            </a:lvl1pPr>
            <a:lvl2pPr>
              <a:defRPr sz="1800"/>
            </a:lvl2pPr>
            <a:lvl3pPr>
              <a:defRPr sz="1800"/>
            </a:lvl3pPr>
            <a:lvl4pPr>
              <a:defRPr sz="1800"/>
            </a:lvl4pPr>
            <a:lvl5pPr>
              <a:defRPr sz="1800"/>
            </a:lvl5pPr>
            <a:lvl6pPr marL="2173288" indent="-344488">
              <a:defRPr sz="1800"/>
            </a:lvl6pPr>
            <a:lvl7pPr marL="2173288" indent="-344488">
              <a:defRPr sz="1800"/>
            </a:lvl7pPr>
            <a:lvl8pPr marL="2173288" indent="-344488">
              <a:defRPr sz="1800"/>
            </a:lvl8pPr>
            <a:lvl9pPr marL="2173288"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70BA1CFD-BFF0-48BC-9BA5-4974D7A6AB15}" type="datetimeFigureOut">
              <a:rPr lang="en-US" smtClean="0"/>
              <a:t>6/7/17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2AA694-00EB-4F4B-AABB-6F50FB17891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79462" y="107577"/>
            <a:ext cx="7581901" cy="1653988"/>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79462" y="1761565"/>
            <a:ext cx="3657600" cy="515469"/>
          </a:xfrm>
        </p:spPr>
        <p:txBody>
          <a:bodyPr anchor="b">
            <a:normAutofit/>
          </a:bodyPr>
          <a:lstStyle>
            <a:lvl1pPr marL="0" indent="0" algn="ctr">
              <a:spcBef>
                <a:spcPct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79462" y="2393575"/>
            <a:ext cx="3657600" cy="3473823"/>
          </a:xfrm>
        </p:spPr>
        <p:txBody>
          <a:bodyPr>
            <a:normAutofit/>
          </a:bodyPr>
          <a:lstStyle>
            <a:lvl1pPr>
              <a:defRPr sz="2000"/>
            </a:lvl1pPr>
            <a:lvl2pPr>
              <a:defRPr sz="1800"/>
            </a:lvl2pPr>
            <a:lvl3pPr>
              <a:defRPr sz="1800"/>
            </a:lvl3pPr>
            <a:lvl4pPr>
              <a:defRPr sz="1800"/>
            </a:lvl4pPr>
            <a:lvl5pPr>
              <a:defRPr sz="1800"/>
            </a:lvl5pPr>
            <a:lvl6pPr marL="2173288" indent="-344488">
              <a:defRPr sz="1600"/>
            </a:lvl6pPr>
            <a:lvl7pPr marL="2173288" indent="-344488">
              <a:defRPr sz="1600"/>
            </a:lvl7pPr>
            <a:lvl8pPr marL="2173288" indent="-344488">
              <a:defRPr sz="1600"/>
            </a:lvl8pPr>
            <a:lvl9pPr marL="2173288"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03763" y="1761565"/>
            <a:ext cx="3657600" cy="515469"/>
          </a:xfrm>
        </p:spPr>
        <p:txBody>
          <a:bodyPr anchor="b">
            <a:normAutofit/>
          </a:bodyPr>
          <a:lstStyle>
            <a:lvl1pPr marL="0" indent="0" algn="ctr">
              <a:spcBef>
                <a:spcPct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03763" y="2393575"/>
            <a:ext cx="3657600" cy="3473823"/>
          </a:xfrm>
        </p:spPr>
        <p:txBody>
          <a:bodyPr>
            <a:normAutofit/>
          </a:bodyPr>
          <a:lstStyle>
            <a:lvl1pPr>
              <a:defRPr sz="2000"/>
            </a:lvl1pPr>
            <a:lvl2pPr>
              <a:defRPr sz="1800"/>
            </a:lvl2pPr>
            <a:lvl3pPr>
              <a:defRPr sz="1800"/>
            </a:lvl3pPr>
            <a:lvl4pPr>
              <a:defRPr sz="1800"/>
            </a:lvl4pPr>
            <a:lvl5pPr>
              <a:defRPr sz="1800"/>
            </a:lvl5pPr>
            <a:lvl6pPr marL="2173288" indent="-344488">
              <a:defRPr sz="1600"/>
            </a:lvl6pPr>
            <a:lvl7pPr marL="2173288" indent="-344488">
              <a:defRPr sz="1600"/>
            </a:lvl7pPr>
            <a:lvl8pPr marL="2173288" indent="-344488">
              <a:defRPr sz="1600"/>
            </a:lvl8pPr>
            <a:lvl9pPr marL="2173288"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70BA1CFD-BFF0-48BC-9BA5-4974D7A6AB15}" type="datetimeFigureOut">
              <a:rPr lang="en-US" smtClean="0"/>
              <a:t>6/7/17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2AA694-00EB-4F4B-AABB-6F50FB178914}"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70BA1CFD-BFF0-48BC-9BA5-4974D7A6AB15}" type="datetimeFigureOut">
              <a:rPr lang="en-US" smtClean="0"/>
              <a:t>6/7/17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2AA694-00EB-4F4B-AABB-6F50FB17891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BA1CFD-BFF0-48BC-9BA5-4974D7A6AB15}" type="datetimeFigureOut">
              <a:rPr lang="en-US" smtClean="0"/>
              <a:t>6/7/17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2AA694-00EB-4F4B-AABB-6F50FB17891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9929" y="457201"/>
            <a:ext cx="3566160" cy="1371600"/>
          </a:xfrm>
        </p:spPr>
        <p:txBody>
          <a:bodyPr anchor="b">
            <a:normAutofit/>
          </a:bodyPr>
          <a:lstStyle>
            <a:lvl1pPr algn="ctr">
              <a:defRPr sz="3600" b="1"/>
            </a:lvl1pPr>
          </a:lstStyle>
          <a:p>
            <a:r>
              <a:rPr lang="en-US" smtClean="0"/>
              <a:t>Click to edit Master title style</a:t>
            </a:r>
            <a:endParaRPr/>
          </a:p>
        </p:txBody>
      </p:sp>
      <p:sp>
        <p:nvSpPr>
          <p:cNvPr id="3" name="Content Placeholder 2"/>
          <p:cNvSpPr>
            <a:spLocks noGrp="1"/>
          </p:cNvSpPr>
          <p:nvPr>
            <p:ph idx="1"/>
          </p:nvPr>
        </p:nvSpPr>
        <p:spPr>
          <a:xfrm>
            <a:off x="4802393" y="457201"/>
            <a:ext cx="3566160" cy="5410200"/>
          </a:xfrm>
        </p:spPr>
        <p:txBody>
          <a:bodyPr>
            <a:normAutofit/>
          </a:bodyPr>
          <a:lstStyle>
            <a:lvl1pPr>
              <a:defRPr sz="2400"/>
            </a:lvl1pPr>
            <a:lvl2pPr>
              <a:defRPr sz="2200"/>
            </a:lvl2pPr>
            <a:lvl3pPr>
              <a:defRPr sz="2000"/>
            </a:lvl3pPr>
            <a:lvl4pPr>
              <a:defRPr sz="1800"/>
            </a:lvl4pPr>
            <a:lvl5pPr>
              <a:defRPr sz="1800"/>
            </a:lvl5pPr>
            <a:lvl6pPr marL="2173288" indent="-344488">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6pPr>
            <a:lvl7pPr marL="2173288" indent="-344488">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7pPr>
            <a:lvl8pPr marL="2173288" indent="-344488">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8pPr>
            <a:lvl9pPr marL="2173288" indent="-344488">
              <a:defRPr sz="1800" b="1" kern="1200" dirty="0">
                <a:solidFill>
                  <a:schemeClr val="tx1"/>
                </a:solidFill>
                <a:effectLst>
                  <a:outerShdw blurRad="101600" dist="63500" dir="2700000" algn="tl" rotWithShape="0">
                    <a:prstClr val="black">
                      <a:alpha val="75000"/>
                    </a:prstClr>
                  </a:outerShdw>
                </a:effectLst>
                <a:latin typeface="+mn-lt"/>
                <a:ea typeface="+mn-ea"/>
                <a:cs typeface="+mn-cs"/>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779929" y="1828801"/>
            <a:ext cx="3566160" cy="3657600"/>
          </a:xfrm>
        </p:spPr>
        <p:txBody>
          <a:bodyPr>
            <a:normAutofit/>
          </a:bodyPr>
          <a:lstStyle>
            <a:lvl1pPr marL="0" indent="0" algn="ctr">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BA1CFD-BFF0-48BC-9BA5-4974D7A6AB15}" type="datetimeFigureOut">
              <a:rPr lang="en-US" smtClean="0"/>
              <a:t>6/7/17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2AA694-00EB-4F4B-AABB-6F50FB178914}"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7240" y="457200"/>
            <a:ext cx="3566160" cy="1371600"/>
          </a:xfrm>
        </p:spPr>
        <p:txBody>
          <a:bodyPr anchor="b">
            <a:normAutofit/>
          </a:bodyPr>
          <a:lstStyle>
            <a:lvl1pPr algn="ctr">
              <a:defRPr sz="3600" b="1" kern="1200">
                <a:solidFill>
                  <a:schemeClr val="tx1"/>
                </a:solidFill>
                <a:effectLst>
                  <a:outerShdw blurRad="101600" dist="63500" dir="2700000" algn="tl" rotWithShape="0">
                    <a:prstClr val="black">
                      <a:alpha val="75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5266765" y="1676400"/>
            <a:ext cx="2975610" cy="2975610"/>
          </a:xfrm>
          <a:prstGeom prst="ellipse">
            <a:avLst/>
          </a:prstGeom>
          <a:solidFill>
            <a:schemeClr val="tx1">
              <a:lumMod val="75000"/>
            </a:schemeClr>
          </a:solidFill>
          <a:ln w="63500">
            <a:solidFill>
              <a:schemeClr val="tx1"/>
            </a:solidFill>
          </a:ln>
          <a:effectLst>
            <a:outerShdw blurRad="254000" dist="152400" dir="5400000" sx="90000" sy="-19000" rotWithShape="0">
              <a:prstClr val="black">
                <a:alpha val="2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777240" y="1828800"/>
            <a:ext cx="3566160" cy="3657600"/>
          </a:xfrm>
        </p:spPr>
        <p:txBody>
          <a:bodyPr vert="horz" lIns="91440" tIns="45720" rIns="91440" bIns="45720" rtlCol="0">
            <a:normAutofit/>
          </a:bodyPr>
          <a:lstStyle>
            <a:lvl1pPr marL="0" indent="0" algn="ctr">
              <a:spcBef>
                <a:spcPts val="600"/>
              </a:spcBef>
              <a:buNone/>
              <a:defRPr sz="20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000"/>
              </a:spcBef>
              <a:buFontTx/>
              <a:buNone/>
            </a:pPr>
            <a:r>
              <a:rPr lang="en-US" smtClean="0"/>
              <a:t>Click to edit Master text styles</a:t>
            </a:r>
          </a:p>
        </p:txBody>
      </p:sp>
      <p:sp>
        <p:nvSpPr>
          <p:cNvPr id="5" name="Date Placeholder 4"/>
          <p:cNvSpPr>
            <a:spLocks noGrp="1"/>
          </p:cNvSpPr>
          <p:nvPr>
            <p:ph type="dt" sz="half" idx="10"/>
          </p:nvPr>
        </p:nvSpPr>
        <p:spPr/>
        <p:txBody>
          <a:bodyPr/>
          <a:lstStyle/>
          <a:p>
            <a:fld id="{70BA1CFD-BFF0-48BC-9BA5-4974D7A6AB15}" type="datetimeFigureOut">
              <a:rPr lang="en-US" smtClean="0"/>
              <a:t>6/7/17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2AA694-00EB-4F4B-AABB-6F50FB17891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2.png"/><Relationship Id="rId1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GridOverlay.png"/>
          <p:cNvPicPr>
            <a:picLocks noChangeAspect="1"/>
          </p:cNvPicPr>
          <p:nvPr/>
        </p:nvPicPr>
        <p:blipFill>
          <a:blip r:embed="rId14"/>
          <a:stretch>
            <a:fillRect/>
          </a:stretch>
        </p:blipFill>
        <p:spPr>
          <a:xfrm>
            <a:off x="0" y="0"/>
            <a:ext cx="9144000" cy="6858000"/>
          </a:xfrm>
          <a:prstGeom prst="rect">
            <a:avLst/>
          </a:prstGeom>
          <a:solidFill>
            <a:schemeClr val="bg2">
              <a:lumMod val="60000"/>
              <a:lumOff val="40000"/>
              <a:alpha val="10000"/>
            </a:schemeClr>
          </a:solidFill>
        </p:spPr>
      </p:pic>
      <p:sp>
        <p:nvSpPr>
          <p:cNvPr id="2" name="Title Placeholder 1"/>
          <p:cNvSpPr>
            <a:spLocks noGrp="1"/>
          </p:cNvSpPr>
          <p:nvPr>
            <p:ph type="title"/>
          </p:nvPr>
        </p:nvSpPr>
        <p:spPr>
          <a:xfrm>
            <a:off x="779462" y="107577"/>
            <a:ext cx="7581901" cy="1653988"/>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779462" y="1882588"/>
            <a:ext cx="7581901" cy="39534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651812" y="6356350"/>
            <a:ext cx="2133600" cy="365125"/>
          </a:xfrm>
          <a:prstGeom prst="rect">
            <a:avLst/>
          </a:prstGeom>
        </p:spPr>
        <p:txBody>
          <a:bodyPr vert="horz" lIns="91440" tIns="45720" rIns="91440" bIns="45720" rtlCol="0" anchor="ctr"/>
          <a:lstStyle>
            <a:lvl1pPr algn="r">
              <a:defRPr sz="1100">
                <a:solidFill>
                  <a:schemeClr val="tx1">
                    <a:tint val="75000"/>
                  </a:schemeClr>
                </a:solidFill>
                <a:effectLst>
                  <a:outerShdw blurRad="101600" dist="63500" dir="2700000" algn="tl" rotWithShape="0">
                    <a:prstClr val="black">
                      <a:alpha val="75000"/>
                    </a:prstClr>
                  </a:outerShdw>
                </a:effectLst>
              </a:defRPr>
            </a:lvl1pPr>
          </a:lstStyle>
          <a:p>
            <a:fld id="{70BA1CFD-BFF0-48BC-9BA5-4974D7A6AB15}" type="datetimeFigureOut">
              <a:rPr lang="en-US" smtClean="0"/>
              <a:t>6/7/17</a:t>
            </a:fld>
            <a:endParaRPr lang="en-US"/>
          </a:p>
        </p:txBody>
      </p:sp>
      <p:sp>
        <p:nvSpPr>
          <p:cNvPr id="5" name="Footer Placeholder 4"/>
          <p:cNvSpPr>
            <a:spLocks noGrp="1"/>
          </p:cNvSpPr>
          <p:nvPr>
            <p:ph type="ftr" sz="quarter" idx="3"/>
          </p:nvPr>
        </p:nvSpPr>
        <p:spPr>
          <a:xfrm>
            <a:off x="354106" y="6356350"/>
            <a:ext cx="2895600" cy="365125"/>
          </a:xfrm>
          <a:prstGeom prst="rect">
            <a:avLst/>
          </a:prstGeom>
        </p:spPr>
        <p:txBody>
          <a:bodyPr vert="horz" lIns="91440" tIns="45720" rIns="91440" bIns="45720" rtlCol="0" anchor="ctr"/>
          <a:lstStyle>
            <a:lvl1pPr algn="l">
              <a:defRPr sz="1100">
                <a:solidFill>
                  <a:schemeClr val="tx1">
                    <a:tint val="75000"/>
                  </a:schemeClr>
                </a:solidFill>
                <a:effectLst>
                  <a:outerShdw blurRad="101600" dist="63500" dir="2700000" algn="tl" rotWithShape="0">
                    <a:prstClr val="black">
                      <a:alpha val="75000"/>
                    </a:prstClr>
                  </a:outerShdw>
                </a:effectLst>
              </a:defRPr>
            </a:lvl1pPr>
          </a:lstStyle>
          <a:p>
            <a:endParaRPr lang="en-US"/>
          </a:p>
        </p:txBody>
      </p:sp>
      <p:sp>
        <p:nvSpPr>
          <p:cNvPr id="6" name="Slide Number Placeholder 5"/>
          <p:cNvSpPr>
            <a:spLocks noGrp="1"/>
          </p:cNvSpPr>
          <p:nvPr>
            <p:ph type="sldNum" sz="quarter" idx="4"/>
          </p:nvPr>
        </p:nvSpPr>
        <p:spPr>
          <a:xfrm>
            <a:off x="4191000" y="6356350"/>
            <a:ext cx="762000" cy="365125"/>
          </a:xfrm>
          <a:prstGeom prst="rect">
            <a:avLst/>
          </a:prstGeom>
        </p:spPr>
        <p:txBody>
          <a:bodyPr vert="horz" lIns="91440" tIns="45720" rIns="91440" bIns="45720" rtlCol="0" anchor="ctr"/>
          <a:lstStyle>
            <a:lvl1pPr algn="ctr">
              <a:defRPr sz="1100">
                <a:solidFill>
                  <a:schemeClr val="tx1">
                    <a:tint val="75000"/>
                  </a:schemeClr>
                </a:solidFill>
                <a:effectLst>
                  <a:outerShdw blurRad="101600" dist="63500" dir="2700000" algn="tl" rotWithShape="0">
                    <a:prstClr val="black">
                      <a:alpha val="75000"/>
                    </a:prstClr>
                  </a:outerShdw>
                </a:effectLst>
              </a:defRPr>
            </a:lvl1pPr>
          </a:lstStyle>
          <a:p>
            <a:fld id="{D12AA694-00EB-4F4B-AABB-6F50FB178914}"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5600" b="1" kern="1200">
          <a:solidFill>
            <a:schemeClr val="tx1"/>
          </a:solidFill>
          <a:effectLst>
            <a:outerShdw blurRad="101600" dist="63500" dir="2700000" algn="tl" rotWithShape="0">
              <a:prstClr val="black">
                <a:alpha val="75000"/>
              </a:prstClr>
            </a:outerShdw>
          </a:effectLst>
          <a:latin typeface="+mj-lt"/>
          <a:ea typeface="+mj-ea"/>
          <a:cs typeface="+mj-cs"/>
        </a:defRPr>
      </a:lvl1pPr>
    </p:titleStyle>
    <p:bodyStyle>
      <a:lvl1pPr marL="403225" indent="-403225" algn="l" defTabSz="914400" rtl="0" eaLnBrk="1" latinLnBrk="0" hangingPunct="1">
        <a:spcBef>
          <a:spcPts val="2000"/>
        </a:spcBef>
        <a:buFontTx/>
        <a:buBlip>
          <a:blip r:embed="rId15"/>
        </a:buBlip>
        <a:defRPr sz="24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806450" indent="-403225" algn="l" defTabSz="914400" rtl="0" eaLnBrk="1" latinLnBrk="0" hangingPunct="1">
        <a:spcBef>
          <a:spcPts val="600"/>
        </a:spcBef>
        <a:buFontTx/>
        <a:buBlip>
          <a:blip r:embed="rId15"/>
        </a:buBlip>
        <a:defRPr sz="2200" b="1" kern="1200">
          <a:solidFill>
            <a:schemeClr val="tx1"/>
          </a:solidFill>
          <a:effectLst>
            <a:outerShdw blurRad="101600" dist="63500" dir="2700000" algn="tl" rotWithShape="0">
              <a:prstClr val="black">
                <a:alpha val="75000"/>
              </a:prstClr>
            </a:outerShdw>
          </a:effectLst>
          <a:latin typeface="+mn-lt"/>
          <a:ea typeface="+mn-ea"/>
          <a:cs typeface="+mn-cs"/>
        </a:defRPr>
      </a:lvl2pPr>
      <a:lvl3pPr marL="1143000" indent="-336550" algn="l" defTabSz="914400" rtl="0" eaLnBrk="1" latinLnBrk="0" hangingPunct="1">
        <a:spcBef>
          <a:spcPts val="600"/>
        </a:spcBef>
        <a:buFontTx/>
        <a:buBlip>
          <a:blip r:embed="rId15"/>
        </a:buBlip>
        <a:defRPr sz="2000" b="1" kern="1200">
          <a:solidFill>
            <a:schemeClr val="tx1"/>
          </a:solidFill>
          <a:effectLst>
            <a:outerShdw blurRad="101600" dist="63500" dir="2700000" algn="tl" rotWithShape="0">
              <a:prstClr val="black">
                <a:alpha val="75000"/>
              </a:prstClr>
            </a:outerShdw>
          </a:effectLst>
          <a:latin typeface="+mn-lt"/>
          <a:ea typeface="+mn-ea"/>
          <a:cs typeface="+mn-cs"/>
        </a:defRPr>
      </a:lvl3pPr>
      <a:lvl4pPr marL="1492250" indent="-349250" algn="l" defTabSz="914400" rtl="0" eaLnBrk="1" latinLnBrk="0" hangingPunct="1">
        <a:spcBef>
          <a:spcPts val="600"/>
        </a:spcBef>
        <a:buFontTx/>
        <a:buBlip>
          <a:blip r:embed="rId15"/>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4pPr>
      <a:lvl5pPr marL="1828800" indent="-336550" algn="l" defTabSz="914400" rtl="0" eaLnBrk="1" latinLnBrk="0" hangingPunct="1">
        <a:spcBef>
          <a:spcPts val="600"/>
        </a:spcBef>
        <a:buFontTx/>
        <a:buBlip>
          <a:blip r:embed="rId15"/>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5pPr>
      <a:lvl6pPr marL="2173288" indent="-344488" algn="l" defTabSz="914400" rtl="0" eaLnBrk="1" latinLnBrk="0" hangingPunct="1">
        <a:spcBef>
          <a:spcPct val="20000"/>
        </a:spcBef>
        <a:buFontTx/>
        <a:buBlip>
          <a:blip r:embed="rId15"/>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6pPr>
      <a:lvl7pPr marL="2516188" indent="-344488" algn="l" defTabSz="914400" rtl="0" eaLnBrk="1" latinLnBrk="0" hangingPunct="1">
        <a:spcBef>
          <a:spcPct val="20000"/>
        </a:spcBef>
        <a:buFontTx/>
        <a:buBlip>
          <a:blip r:embed="rId15"/>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7pPr>
      <a:lvl8pPr marL="2860675" indent="-344488" algn="l" defTabSz="914400" rtl="0" eaLnBrk="1" latinLnBrk="0" hangingPunct="1">
        <a:spcBef>
          <a:spcPct val="20000"/>
        </a:spcBef>
        <a:buFontTx/>
        <a:buBlip>
          <a:blip r:embed="rId15"/>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8pPr>
      <a:lvl9pPr marL="3205163" indent="-344488" algn="l" defTabSz="914400" rtl="0" eaLnBrk="1" latinLnBrk="0" hangingPunct="1">
        <a:spcBef>
          <a:spcPct val="20000"/>
        </a:spcBef>
        <a:buFontTx/>
        <a:buBlip>
          <a:blip r:embed="rId15"/>
        </a:buBlip>
        <a:defRPr lang="en-US" sz="1800" b="1" kern="1200" dirty="0">
          <a:solidFill>
            <a:schemeClr val="tx1"/>
          </a:solidFill>
          <a:effectLst>
            <a:outerShdw blurRad="101600" dist="63500" dir="2700000" algn="tl" rotWithShape="0">
              <a:prstClr val="black">
                <a:alpha val="75000"/>
              </a:prst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 Id="rId3" Type="http://schemas.openxmlformats.org/officeDocument/2006/relationships/image" Target="../media/image10.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 Id="rId3" Type="http://schemas.openxmlformats.org/officeDocument/2006/relationships/image" Target="../media/image13.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 Id="rId3" Type="http://schemas.openxmlformats.org/officeDocument/2006/relationships/image" Target="../media/image15.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1107" y="3740847"/>
            <a:ext cx="8783884" cy="1013012"/>
          </a:xfrm>
        </p:spPr>
        <p:txBody>
          <a:bodyPr/>
          <a:lstStyle/>
          <a:p>
            <a:r>
              <a:rPr lang="en-US" sz="3200" dirty="0" smtClean="0">
                <a:effectLst/>
              </a:rPr>
              <a:t>SIDE by SIDE Discussion: Designing Space Science Student Camps Focused on the Eclipse</a:t>
            </a:r>
            <a:endParaRPr lang="en-US" sz="3200" dirty="0"/>
          </a:p>
        </p:txBody>
      </p:sp>
      <p:sp>
        <p:nvSpPr>
          <p:cNvPr id="3" name="Subtitle 2"/>
          <p:cNvSpPr>
            <a:spLocks noGrp="1"/>
          </p:cNvSpPr>
          <p:nvPr>
            <p:ph type="subTitle" idx="1"/>
          </p:nvPr>
        </p:nvSpPr>
        <p:spPr>
          <a:xfrm>
            <a:off x="820738" y="4987636"/>
            <a:ext cx="7542212" cy="1044347"/>
          </a:xfrm>
        </p:spPr>
        <p:txBody>
          <a:bodyPr>
            <a:normAutofit fontScale="92500" lnSpcReduction="10000"/>
          </a:bodyPr>
          <a:lstStyle/>
          <a:p>
            <a:r>
              <a:rPr lang="en-US" dirty="0" smtClean="0"/>
              <a:t>Gerald </a:t>
            </a:r>
            <a:r>
              <a:rPr lang="en-US" dirty="0" err="1" smtClean="0"/>
              <a:t>Knezek</a:t>
            </a:r>
            <a:r>
              <a:rPr lang="en-US" dirty="0" smtClean="0"/>
              <a:t> and Rhonda Christensen</a:t>
            </a:r>
          </a:p>
          <a:p>
            <a:r>
              <a:rPr lang="en-US" dirty="0" smtClean="0"/>
              <a:t>University of North Texas</a:t>
            </a:r>
          </a:p>
          <a:p>
            <a:r>
              <a:rPr lang="en-US" dirty="0" err="1" smtClean="0"/>
              <a:t>ii</a:t>
            </a:r>
            <a:r>
              <a:rPr lang="en-US" dirty="0" err="1" smtClean="0"/>
              <a:t>ttl.unt.edu</a:t>
            </a:r>
            <a:endParaRPr lang="en-US" dirty="0"/>
          </a:p>
        </p:txBody>
      </p:sp>
    </p:spTree>
    <p:extLst>
      <p:ext uri="{BB962C8B-B14F-4D97-AF65-F5344CB8AC3E}">
        <p14:creationId xmlns:p14="http://schemas.microsoft.com/office/powerpoint/2010/main" val="123219431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Camp Participants</a:t>
            </a:r>
            <a:endParaRPr lang="en-US" dirty="0"/>
          </a:p>
        </p:txBody>
      </p:sp>
      <p:pic>
        <p:nvPicPr>
          <p:cNvPr id="4" name="Content Placeholder 3" descr="image002.jpg"/>
          <p:cNvPicPr>
            <a:picLocks noGrp="1" noChangeAspect="1"/>
          </p:cNvPicPr>
          <p:nvPr>
            <p:ph idx="1"/>
          </p:nvPr>
        </p:nvPicPr>
        <p:blipFill>
          <a:blip r:embed="rId2">
            <a:extLst>
              <a:ext uri="{28A0092B-C50C-407E-A947-70E740481C1C}">
                <a14:useLocalDpi xmlns:a14="http://schemas.microsoft.com/office/drawing/2010/main" val="0"/>
              </a:ext>
            </a:extLst>
          </a:blip>
          <a:srcRect t="4336" b="4336"/>
          <a:stretch>
            <a:fillRect/>
          </a:stretch>
        </p:blipFill>
        <p:spPr>
          <a:xfrm>
            <a:off x="467497" y="1761565"/>
            <a:ext cx="8328945" cy="4342352"/>
          </a:xfrm>
        </p:spPr>
      </p:pic>
    </p:spTree>
    <p:extLst>
      <p:ext uri="{BB962C8B-B14F-4D97-AF65-F5344CB8AC3E}">
        <p14:creationId xmlns:p14="http://schemas.microsoft.com/office/powerpoint/2010/main" val="348167077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2" y="107577"/>
            <a:ext cx="7581901" cy="930223"/>
          </a:xfrm>
        </p:spPr>
        <p:txBody>
          <a:bodyPr/>
          <a:lstStyle/>
          <a:p>
            <a:r>
              <a:rPr lang="en-US" dirty="0" smtClean="0"/>
              <a:t>Camp Activities</a:t>
            </a:r>
            <a:endParaRPr lang="en-US" dirty="0"/>
          </a:p>
        </p:txBody>
      </p:sp>
      <p:pic>
        <p:nvPicPr>
          <p:cNvPr id="4" name="Content Placeholder 3" descr="IMG_2885.JPG"/>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27097" t="19976" r="6525" b="19033"/>
          <a:stretch/>
        </p:blipFill>
        <p:spPr>
          <a:xfrm>
            <a:off x="150846" y="1037800"/>
            <a:ext cx="5032801" cy="3468684"/>
          </a:xfrm>
        </p:spPr>
      </p:pic>
      <p:pic>
        <p:nvPicPr>
          <p:cNvPr id="5" name="Picture 4" descr="IMG_2893.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7170" y="3395378"/>
            <a:ext cx="4616830" cy="3462622"/>
          </a:xfrm>
          <a:prstGeom prst="rect">
            <a:avLst/>
          </a:prstGeom>
        </p:spPr>
      </p:pic>
      <p:sp>
        <p:nvSpPr>
          <p:cNvPr id="3" name="TextBox 2"/>
          <p:cNvSpPr txBox="1"/>
          <p:nvPr/>
        </p:nvSpPr>
        <p:spPr>
          <a:xfrm>
            <a:off x="5792683" y="1610914"/>
            <a:ext cx="2927319" cy="369332"/>
          </a:xfrm>
          <a:prstGeom prst="rect">
            <a:avLst/>
          </a:prstGeom>
          <a:noFill/>
        </p:spPr>
        <p:txBody>
          <a:bodyPr wrap="square" rtlCol="0">
            <a:spAutoFit/>
          </a:bodyPr>
          <a:lstStyle/>
          <a:p>
            <a:r>
              <a:rPr lang="en-US" dirty="0" err="1" smtClean="0"/>
              <a:t>Tinkercad</a:t>
            </a:r>
            <a:r>
              <a:rPr lang="en-US" dirty="0" smtClean="0"/>
              <a:t> 3D Exploration</a:t>
            </a:r>
            <a:endParaRPr lang="en-US" dirty="0"/>
          </a:p>
        </p:txBody>
      </p:sp>
      <p:sp>
        <p:nvSpPr>
          <p:cNvPr id="6" name="TextBox 5"/>
          <p:cNvSpPr txBox="1"/>
          <p:nvPr/>
        </p:nvSpPr>
        <p:spPr>
          <a:xfrm>
            <a:off x="1068704" y="5219980"/>
            <a:ext cx="2880853" cy="369332"/>
          </a:xfrm>
          <a:prstGeom prst="rect">
            <a:avLst/>
          </a:prstGeom>
          <a:noFill/>
        </p:spPr>
        <p:txBody>
          <a:bodyPr wrap="square" rtlCol="0">
            <a:spAutoFit/>
          </a:bodyPr>
          <a:lstStyle/>
          <a:p>
            <a:r>
              <a:rPr lang="en-US" dirty="0" smtClean="0"/>
              <a:t>Scale Modeling</a:t>
            </a:r>
            <a:endParaRPr lang="en-US" dirty="0"/>
          </a:p>
        </p:txBody>
      </p:sp>
    </p:spTree>
    <p:extLst>
      <p:ext uri="{BB962C8B-B14F-4D97-AF65-F5344CB8AC3E}">
        <p14:creationId xmlns:p14="http://schemas.microsoft.com/office/powerpoint/2010/main" val="348435285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VRfun.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34709" y="1800794"/>
            <a:ext cx="7409292" cy="4939528"/>
          </a:xfrm>
          <a:prstGeom prst="rect">
            <a:avLst/>
          </a:prstGeom>
        </p:spPr>
      </p:pic>
      <p:sp>
        <p:nvSpPr>
          <p:cNvPr id="5" name="TextBox 4"/>
          <p:cNvSpPr txBox="1"/>
          <p:nvPr/>
        </p:nvSpPr>
        <p:spPr>
          <a:xfrm>
            <a:off x="402700" y="758988"/>
            <a:ext cx="3360996" cy="584776"/>
          </a:xfrm>
          <a:prstGeom prst="rect">
            <a:avLst/>
          </a:prstGeom>
          <a:noFill/>
        </p:spPr>
        <p:txBody>
          <a:bodyPr wrap="square" rtlCol="0">
            <a:spAutoFit/>
          </a:bodyPr>
          <a:lstStyle/>
          <a:p>
            <a:r>
              <a:rPr lang="en-US" sz="3200" dirty="0" smtClean="0"/>
              <a:t>Virtual Reality</a:t>
            </a:r>
            <a:endParaRPr lang="en-US" sz="3200" dirty="0"/>
          </a:p>
        </p:txBody>
      </p:sp>
    </p:spTree>
    <p:extLst>
      <p:ext uri="{BB962C8B-B14F-4D97-AF65-F5344CB8AC3E}">
        <p14:creationId xmlns:p14="http://schemas.microsoft.com/office/powerpoint/2010/main" val="168919726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164407" y="356260"/>
            <a:ext cx="2741458" cy="1077218"/>
          </a:xfrm>
          <a:prstGeom prst="rect">
            <a:avLst/>
          </a:prstGeom>
          <a:noFill/>
        </p:spPr>
        <p:txBody>
          <a:bodyPr wrap="square" rtlCol="0">
            <a:spAutoFit/>
          </a:bodyPr>
          <a:lstStyle/>
          <a:p>
            <a:r>
              <a:rPr lang="en-US" sz="3200" dirty="0" smtClean="0"/>
              <a:t>Augmented Reality</a:t>
            </a:r>
          </a:p>
        </p:txBody>
      </p:sp>
      <p:pic>
        <p:nvPicPr>
          <p:cNvPr id="7" name="Picture 6" descr="AugReality.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6469"/>
            <a:ext cx="5519700" cy="3679800"/>
          </a:xfrm>
          <a:prstGeom prst="rect">
            <a:avLst/>
          </a:prstGeom>
        </p:spPr>
      </p:pic>
      <p:pic>
        <p:nvPicPr>
          <p:cNvPr id="5" name="Picture 4" descr="SunTarget.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79050" y="2989484"/>
            <a:ext cx="5116186" cy="3868516"/>
          </a:xfrm>
          <a:prstGeom prst="rect">
            <a:avLst/>
          </a:prstGeom>
        </p:spPr>
      </p:pic>
    </p:spTree>
    <p:extLst>
      <p:ext uri="{BB962C8B-B14F-4D97-AF65-F5344CB8AC3E}">
        <p14:creationId xmlns:p14="http://schemas.microsoft.com/office/powerpoint/2010/main" val="225894964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Dprinting.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6201192" cy="4134128"/>
          </a:xfrm>
          <a:prstGeom prst="rect">
            <a:avLst/>
          </a:prstGeom>
        </p:spPr>
      </p:pic>
      <p:pic>
        <p:nvPicPr>
          <p:cNvPr id="5" name="Picture 4" descr="Polyprinter.JPG"/>
          <p:cNvPicPr>
            <a:picLocks noChangeAspect="1"/>
          </p:cNvPicPr>
          <p:nvPr/>
        </p:nvPicPr>
        <p:blipFill rotWithShape="1">
          <a:blip r:embed="rId3" cstate="print">
            <a:extLst>
              <a:ext uri="{28A0092B-C50C-407E-A947-70E740481C1C}">
                <a14:useLocalDpi xmlns:a14="http://schemas.microsoft.com/office/drawing/2010/main" val="0"/>
              </a:ext>
            </a:extLst>
          </a:blip>
          <a:srcRect r="25302"/>
          <a:stretch/>
        </p:blipFill>
        <p:spPr>
          <a:xfrm>
            <a:off x="5002773" y="3162042"/>
            <a:ext cx="4141226" cy="3695958"/>
          </a:xfrm>
          <a:prstGeom prst="rect">
            <a:avLst/>
          </a:prstGeom>
        </p:spPr>
      </p:pic>
      <p:sp>
        <p:nvSpPr>
          <p:cNvPr id="6" name="TextBox 5"/>
          <p:cNvSpPr txBox="1"/>
          <p:nvPr/>
        </p:nvSpPr>
        <p:spPr>
          <a:xfrm>
            <a:off x="6752969" y="1223675"/>
            <a:ext cx="2245827" cy="954107"/>
          </a:xfrm>
          <a:prstGeom prst="rect">
            <a:avLst/>
          </a:prstGeom>
          <a:noFill/>
        </p:spPr>
        <p:txBody>
          <a:bodyPr wrap="square" rtlCol="0">
            <a:spAutoFit/>
          </a:bodyPr>
          <a:lstStyle/>
          <a:p>
            <a:r>
              <a:rPr lang="en-US" sz="2800" dirty="0" smtClean="0"/>
              <a:t>Silhouette </a:t>
            </a:r>
            <a:r>
              <a:rPr lang="en-US" sz="2800" dirty="0" smtClean="0"/>
              <a:t>2D Printing</a:t>
            </a:r>
            <a:endParaRPr lang="en-US" sz="2800" dirty="0"/>
          </a:p>
        </p:txBody>
      </p:sp>
      <p:sp>
        <p:nvSpPr>
          <p:cNvPr id="7" name="TextBox 6"/>
          <p:cNvSpPr txBox="1"/>
          <p:nvPr/>
        </p:nvSpPr>
        <p:spPr>
          <a:xfrm>
            <a:off x="232328" y="4987636"/>
            <a:ext cx="3779184" cy="523220"/>
          </a:xfrm>
          <a:prstGeom prst="rect">
            <a:avLst/>
          </a:prstGeom>
          <a:noFill/>
        </p:spPr>
        <p:txBody>
          <a:bodyPr wrap="square" rtlCol="0">
            <a:spAutoFit/>
          </a:bodyPr>
          <a:lstStyle/>
          <a:p>
            <a:r>
              <a:rPr lang="en-US" sz="2800" dirty="0" err="1" smtClean="0"/>
              <a:t>Polyprinter</a:t>
            </a:r>
            <a:r>
              <a:rPr lang="en-US" sz="2800" dirty="0" smtClean="0"/>
              <a:t> 3D Printing</a:t>
            </a:r>
            <a:endParaRPr lang="en-US" sz="2800" dirty="0"/>
          </a:p>
        </p:txBody>
      </p:sp>
    </p:spTree>
    <p:extLst>
      <p:ext uri="{BB962C8B-B14F-4D97-AF65-F5344CB8AC3E}">
        <p14:creationId xmlns:p14="http://schemas.microsoft.com/office/powerpoint/2010/main" val="362549816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
        <p:nvSpPr>
          <p:cNvPr id="3" name="Content Placeholder 2"/>
          <p:cNvSpPr>
            <a:spLocks noGrp="1"/>
          </p:cNvSpPr>
          <p:nvPr>
            <p:ph idx="1"/>
          </p:nvPr>
        </p:nvSpPr>
        <p:spPr>
          <a:xfrm>
            <a:off x="779462" y="1882588"/>
            <a:ext cx="7581901" cy="1127524"/>
          </a:xfrm>
        </p:spPr>
        <p:txBody>
          <a:bodyPr/>
          <a:lstStyle/>
          <a:p>
            <a:r>
              <a:rPr lang="en-US" dirty="0">
                <a:effectLst/>
              </a:rPr>
              <a:t>P</a:t>
            </a:r>
            <a:r>
              <a:rPr lang="en-US" dirty="0" smtClean="0">
                <a:effectLst/>
              </a:rPr>
              <a:t>aired </a:t>
            </a:r>
            <a:r>
              <a:rPr lang="en-US" dirty="0">
                <a:effectLst/>
              </a:rPr>
              <a:t>pre-post treatment </a:t>
            </a:r>
            <a:r>
              <a:rPr lang="en-US" dirty="0" smtClean="0">
                <a:effectLst/>
              </a:rPr>
              <a:t>students’ </a:t>
            </a:r>
            <a:r>
              <a:rPr lang="en-US" dirty="0">
                <a:effectLst/>
              </a:rPr>
              <a:t>gains in content were significant (</a:t>
            </a:r>
            <a:r>
              <a:rPr lang="en-US" i="1" dirty="0">
                <a:effectLst/>
              </a:rPr>
              <a:t>p</a:t>
            </a:r>
            <a:r>
              <a:rPr lang="en-US" dirty="0">
                <a:effectLst/>
              </a:rPr>
              <a:t> = .002) </a:t>
            </a:r>
            <a:endParaRPr lang="en-US" dirty="0" smtClean="0">
              <a:effectLst/>
            </a:endParaRPr>
          </a:p>
        </p:txBody>
      </p:sp>
      <p:graphicFrame>
        <p:nvGraphicFramePr>
          <p:cNvPr id="5" name="Table 4"/>
          <p:cNvGraphicFramePr>
            <a:graphicFrameLocks noGrp="1"/>
          </p:cNvGraphicFramePr>
          <p:nvPr>
            <p:extLst>
              <p:ext uri="{D42A27DB-BD31-4B8C-83A1-F6EECF244321}">
                <p14:modId xmlns:p14="http://schemas.microsoft.com/office/powerpoint/2010/main" val="739585743"/>
              </p:ext>
            </p:extLst>
          </p:nvPr>
        </p:nvGraphicFramePr>
        <p:xfrm>
          <a:off x="1088921" y="3066672"/>
          <a:ext cx="6312680" cy="1381760"/>
        </p:xfrm>
        <a:graphic>
          <a:graphicData uri="http://schemas.openxmlformats.org/drawingml/2006/table">
            <a:tbl>
              <a:tblPr firstRow="1" bandRow="1">
                <a:tableStyleId>{5C22544A-7EE6-4342-B048-85BDC9FD1C3A}</a:tableStyleId>
              </a:tblPr>
              <a:tblGrid>
                <a:gridCol w="1511266"/>
                <a:gridCol w="947114"/>
                <a:gridCol w="947114"/>
                <a:gridCol w="865642"/>
                <a:gridCol w="1020772"/>
                <a:gridCol w="1020772"/>
              </a:tblGrid>
              <a:tr h="370840">
                <a:tc>
                  <a:txBody>
                    <a:bodyPr/>
                    <a:lstStyle/>
                    <a:p>
                      <a:pPr algn="ctr"/>
                      <a:endParaRPr lang="en-US" dirty="0"/>
                    </a:p>
                  </a:txBody>
                  <a:tcPr/>
                </a:tc>
                <a:tc>
                  <a:txBody>
                    <a:bodyPr/>
                    <a:lstStyle/>
                    <a:p>
                      <a:pPr algn="ctr"/>
                      <a:r>
                        <a:rPr lang="en-US" dirty="0" smtClean="0"/>
                        <a:t>N</a:t>
                      </a:r>
                      <a:endParaRPr lang="en-US" dirty="0"/>
                    </a:p>
                  </a:txBody>
                  <a:tcPr/>
                </a:tc>
                <a:tc>
                  <a:txBody>
                    <a:bodyPr/>
                    <a:lstStyle/>
                    <a:p>
                      <a:pPr algn="ctr"/>
                      <a:r>
                        <a:rPr lang="en-US" dirty="0" smtClean="0"/>
                        <a:t>Mean</a:t>
                      </a:r>
                      <a:endParaRPr lang="en-US" dirty="0"/>
                    </a:p>
                  </a:txBody>
                  <a:tcPr/>
                </a:tc>
                <a:tc>
                  <a:txBody>
                    <a:bodyPr/>
                    <a:lstStyle/>
                    <a:p>
                      <a:pPr algn="ctr"/>
                      <a:r>
                        <a:rPr lang="en-US" dirty="0" smtClean="0"/>
                        <a:t>SD</a:t>
                      </a:r>
                      <a:endParaRPr lang="en-US" dirty="0"/>
                    </a:p>
                  </a:txBody>
                  <a:tcPr/>
                </a:tc>
                <a:tc>
                  <a:txBody>
                    <a:bodyPr/>
                    <a:lstStyle/>
                    <a:p>
                      <a:pPr algn="ctr"/>
                      <a:r>
                        <a:rPr lang="en-US" dirty="0" smtClean="0"/>
                        <a:t>Sig.</a:t>
                      </a:r>
                      <a:endParaRPr lang="en-US" dirty="0"/>
                    </a:p>
                  </a:txBody>
                  <a:tcPr/>
                </a:tc>
                <a:tc>
                  <a:txBody>
                    <a:bodyPr/>
                    <a:lstStyle/>
                    <a:p>
                      <a:pPr algn="ctr"/>
                      <a:r>
                        <a:rPr lang="en-US" dirty="0" smtClean="0"/>
                        <a:t>Cohen’s d</a:t>
                      </a:r>
                      <a:endParaRPr lang="en-US" dirty="0"/>
                    </a:p>
                  </a:txBody>
                  <a:tcPr/>
                </a:tc>
              </a:tr>
              <a:tr h="370840">
                <a:tc>
                  <a:txBody>
                    <a:bodyPr/>
                    <a:lstStyle/>
                    <a:p>
                      <a:r>
                        <a:rPr lang="en-US" dirty="0" smtClean="0"/>
                        <a:t>Eclipse pre</a:t>
                      </a:r>
                      <a:endParaRPr lang="en-US" dirty="0"/>
                    </a:p>
                  </a:txBody>
                  <a:tcPr/>
                </a:tc>
                <a:tc>
                  <a:txBody>
                    <a:bodyPr/>
                    <a:lstStyle/>
                    <a:p>
                      <a:r>
                        <a:rPr lang="en-US" dirty="0" smtClean="0"/>
                        <a:t>20</a:t>
                      </a:r>
                      <a:endParaRPr lang="en-US" dirty="0"/>
                    </a:p>
                  </a:txBody>
                  <a:tcPr/>
                </a:tc>
                <a:tc>
                  <a:txBody>
                    <a:bodyPr/>
                    <a:lstStyle/>
                    <a:p>
                      <a:r>
                        <a:rPr lang="en-US" dirty="0" smtClean="0"/>
                        <a:t>3.80</a:t>
                      </a:r>
                      <a:endParaRPr lang="en-US" dirty="0"/>
                    </a:p>
                  </a:txBody>
                  <a:tcPr/>
                </a:tc>
                <a:tc>
                  <a:txBody>
                    <a:bodyPr/>
                    <a:lstStyle/>
                    <a:p>
                      <a:r>
                        <a:rPr lang="en-US" dirty="0" smtClean="0"/>
                        <a:t>1.67</a:t>
                      </a:r>
                      <a:endParaRPr lang="en-US" dirty="0"/>
                    </a:p>
                  </a:txBody>
                  <a:tcPr/>
                </a:tc>
                <a:tc>
                  <a:txBody>
                    <a:bodyPr/>
                    <a:lstStyle/>
                    <a:p>
                      <a:endParaRPr lang="en-US" dirty="0"/>
                    </a:p>
                  </a:txBody>
                  <a:tcPr/>
                </a:tc>
                <a:tc>
                  <a:txBody>
                    <a:bodyPr/>
                    <a:lstStyle/>
                    <a:p>
                      <a:endParaRPr lang="en-US" dirty="0"/>
                    </a:p>
                  </a:txBody>
                  <a:tcPr/>
                </a:tc>
              </a:tr>
              <a:tr h="370840">
                <a:tc>
                  <a:txBody>
                    <a:bodyPr/>
                    <a:lstStyle/>
                    <a:p>
                      <a:r>
                        <a:rPr lang="en-US" dirty="0" smtClean="0"/>
                        <a:t>Eclipse post</a:t>
                      </a:r>
                      <a:endParaRPr lang="en-US" dirty="0"/>
                    </a:p>
                  </a:txBody>
                  <a:tcPr/>
                </a:tc>
                <a:tc>
                  <a:txBody>
                    <a:bodyPr/>
                    <a:lstStyle/>
                    <a:p>
                      <a:r>
                        <a:rPr lang="en-US" dirty="0" smtClean="0"/>
                        <a:t>20</a:t>
                      </a:r>
                      <a:endParaRPr lang="en-US" dirty="0"/>
                    </a:p>
                  </a:txBody>
                  <a:tcPr/>
                </a:tc>
                <a:tc>
                  <a:txBody>
                    <a:bodyPr/>
                    <a:lstStyle/>
                    <a:p>
                      <a:r>
                        <a:rPr lang="en-US" dirty="0" smtClean="0"/>
                        <a:t>5.40</a:t>
                      </a:r>
                      <a:endParaRPr lang="en-US" dirty="0"/>
                    </a:p>
                  </a:txBody>
                  <a:tcPr/>
                </a:tc>
                <a:tc>
                  <a:txBody>
                    <a:bodyPr/>
                    <a:lstStyle/>
                    <a:p>
                      <a:r>
                        <a:rPr lang="en-US" dirty="0" smtClean="0"/>
                        <a:t>1.14</a:t>
                      </a:r>
                      <a:endParaRPr lang="en-US" dirty="0"/>
                    </a:p>
                  </a:txBody>
                  <a:tcPr/>
                </a:tc>
                <a:tc>
                  <a:txBody>
                    <a:bodyPr/>
                    <a:lstStyle/>
                    <a:p>
                      <a:r>
                        <a:rPr lang="en-US" dirty="0" smtClean="0"/>
                        <a:t>.002</a:t>
                      </a:r>
                      <a:endParaRPr lang="en-US" dirty="0"/>
                    </a:p>
                  </a:txBody>
                  <a:tcPr/>
                </a:tc>
                <a:tc>
                  <a:txBody>
                    <a:bodyPr/>
                    <a:lstStyle/>
                    <a:p>
                      <a:r>
                        <a:rPr lang="en-US" dirty="0" smtClean="0"/>
                        <a:t>1.12</a:t>
                      </a:r>
                      <a:endParaRPr lang="en-US" dirty="0"/>
                    </a:p>
                  </a:txBody>
                  <a:tcPr/>
                </a:tc>
              </a:tr>
            </a:tbl>
          </a:graphicData>
        </a:graphic>
      </p:graphicFrame>
    </p:spTree>
    <p:extLst>
      <p:ext uri="{BB962C8B-B14F-4D97-AF65-F5344CB8AC3E}">
        <p14:creationId xmlns:p14="http://schemas.microsoft.com/office/powerpoint/2010/main" val="180457438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4" name="Picture 3" descr="Screen Shot 2017-06-07 at 12.43.48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7329" y="107577"/>
            <a:ext cx="6291546" cy="5637539"/>
          </a:xfrm>
          <a:prstGeom prst="rect">
            <a:avLst/>
          </a:prstGeom>
        </p:spPr>
      </p:pic>
      <p:sp>
        <p:nvSpPr>
          <p:cNvPr id="5" name="TextBox 4"/>
          <p:cNvSpPr txBox="1"/>
          <p:nvPr/>
        </p:nvSpPr>
        <p:spPr>
          <a:xfrm>
            <a:off x="3373193" y="6046021"/>
            <a:ext cx="2110110" cy="369332"/>
          </a:xfrm>
          <a:prstGeom prst="rect">
            <a:avLst/>
          </a:prstGeom>
          <a:noFill/>
        </p:spPr>
        <p:txBody>
          <a:bodyPr wrap="none" rtlCol="0">
            <a:spAutoFit/>
          </a:bodyPr>
          <a:lstStyle/>
          <a:p>
            <a:r>
              <a:rPr lang="en-US" dirty="0" err="1" smtClean="0"/>
              <a:t>Psychometrika</a:t>
            </a:r>
            <a:r>
              <a:rPr lang="en-US" dirty="0" smtClean="0"/>
              <a:t> 2014</a:t>
            </a:r>
            <a:endParaRPr lang="en-US" dirty="0"/>
          </a:p>
        </p:txBody>
      </p:sp>
    </p:spTree>
    <p:extLst>
      <p:ext uri="{BB962C8B-B14F-4D97-AF65-F5344CB8AC3E}">
        <p14:creationId xmlns:p14="http://schemas.microsoft.com/office/powerpoint/2010/main" val="318429921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2" y="107577"/>
            <a:ext cx="8122011" cy="1653988"/>
          </a:xfrm>
        </p:spPr>
        <p:txBody>
          <a:bodyPr/>
          <a:lstStyle/>
          <a:p>
            <a:r>
              <a:rPr lang="en-US" dirty="0" smtClean="0"/>
              <a:t>Treatment Vs. Comparison (Post Camp)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00069490"/>
              </p:ext>
            </p:extLst>
          </p:nvPr>
        </p:nvGraphicFramePr>
        <p:xfrm>
          <a:off x="779463" y="2070906"/>
          <a:ext cx="7581900" cy="1651000"/>
        </p:xfrm>
        <a:graphic>
          <a:graphicData uri="http://schemas.openxmlformats.org/drawingml/2006/table">
            <a:tbl>
              <a:tblPr firstRow="1" bandRow="1">
                <a:tableStyleId>{5C22544A-7EE6-4342-B048-85BDC9FD1C3A}</a:tableStyleId>
              </a:tblPr>
              <a:tblGrid>
                <a:gridCol w="1516380"/>
                <a:gridCol w="1516380"/>
                <a:gridCol w="1516380"/>
                <a:gridCol w="1516380"/>
                <a:gridCol w="1516380"/>
              </a:tblGrid>
              <a:tr h="370840">
                <a:tc>
                  <a:txBody>
                    <a:bodyPr/>
                    <a:lstStyle/>
                    <a:p>
                      <a:endParaRPr lang="en-US" dirty="0"/>
                    </a:p>
                  </a:txBody>
                  <a:tcPr/>
                </a:tc>
                <a:tc>
                  <a:txBody>
                    <a:bodyPr/>
                    <a:lstStyle/>
                    <a:p>
                      <a:r>
                        <a:rPr lang="en-US" dirty="0" smtClean="0"/>
                        <a:t>N</a:t>
                      </a:r>
                      <a:endParaRPr lang="en-US" dirty="0"/>
                    </a:p>
                  </a:txBody>
                  <a:tcPr/>
                </a:tc>
                <a:tc>
                  <a:txBody>
                    <a:bodyPr/>
                    <a:lstStyle/>
                    <a:p>
                      <a:r>
                        <a:rPr lang="en-US" dirty="0" smtClean="0"/>
                        <a:t>Mean</a:t>
                      </a:r>
                      <a:endParaRPr lang="en-US" dirty="0"/>
                    </a:p>
                  </a:txBody>
                  <a:tcPr/>
                </a:tc>
                <a:tc>
                  <a:txBody>
                    <a:bodyPr/>
                    <a:lstStyle/>
                    <a:p>
                      <a:r>
                        <a:rPr lang="en-US" dirty="0" smtClean="0"/>
                        <a:t>SD</a:t>
                      </a:r>
                      <a:endParaRPr lang="en-US" dirty="0"/>
                    </a:p>
                  </a:txBody>
                  <a:tcPr/>
                </a:tc>
                <a:tc>
                  <a:txBody>
                    <a:bodyPr/>
                    <a:lstStyle/>
                    <a:p>
                      <a:r>
                        <a:rPr lang="en-US" dirty="0" smtClean="0"/>
                        <a:t>Sig.</a:t>
                      </a:r>
                      <a:endParaRPr lang="en-US" dirty="0"/>
                    </a:p>
                  </a:txBody>
                  <a:tcPr/>
                </a:tc>
              </a:tr>
              <a:tr h="370840">
                <a:tc>
                  <a:txBody>
                    <a:bodyPr/>
                    <a:lstStyle/>
                    <a:p>
                      <a:r>
                        <a:rPr lang="en-US" dirty="0" smtClean="0"/>
                        <a:t>Did not Attend</a:t>
                      </a:r>
                      <a:endParaRPr lang="en-US" dirty="0"/>
                    </a:p>
                  </a:txBody>
                  <a:tcPr/>
                </a:tc>
                <a:tc>
                  <a:txBody>
                    <a:bodyPr/>
                    <a:lstStyle/>
                    <a:p>
                      <a:r>
                        <a:rPr lang="en-US" dirty="0" smtClean="0"/>
                        <a:t>176</a:t>
                      </a:r>
                      <a:endParaRPr lang="en-US" dirty="0"/>
                    </a:p>
                  </a:txBody>
                  <a:tcPr/>
                </a:tc>
                <a:tc>
                  <a:txBody>
                    <a:bodyPr/>
                    <a:lstStyle/>
                    <a:p>
                      <a:r>
                        <a:rPr lang="en-US" dirty="0" smtClean="0"/>
                        <a:t>3.77</a:t>
                      </a:r>
                      <a:endParaRPr lang="en-US" dirty="0"/>
                    </a:p>
                  </a:txBody>
                  <a:tcPr/>
                </a:tc>
                <a:tc>
                  <a:txBody>
                    <a:bodyPr/>
                    <a:lstStyle/>
                    <a:p>
                      <a:r>
                        <a:rPr lang="en-US" dirty="0" smtClean="0"/>
                        <a:t>1.52</a:t>
                      </a:r>
                      <a:endParaRPr lang="en-US" dirty="0"/>
                    </a:p>
                  </a:txBody>
                  <a:tcPr/>
                </a:tc>
                <a:tc>
                  <a:txBody>
                    <a:bodyPr/>
                    <a:lstStyle/>
                    <a:p>
                      <a:endParaRPr lang="en-US" dirty="0"/>
                    </a:p>
                  </a:txBody>
                  <a:tcPr/>
                </a:tc>
              </a:tr>
              <a:tr h="370840">
                <a:tc>
                  <a:txBody>
                    <a:bodyPr/>
                    <a:lstStyle/>
                    <a:p>
                      <a:r>
                        <a:rPr lang="en-US" dirty="0" smtClean="0"/>
                        <a:t>Attended Camp</a:t>
                      </a:r>
                      <a:endParaRPr lang="en-US" dirty="0"/>
                    </a:p>
                  </a:txBody>
                  <a:tcPr/>
                </a:tc>
                <a:tc>
                  <a:txBody>
                    <a:bodyPr/>
                    <a:lstStyle/>
                    <a:p>
                      <a:r>
                        <a:rPr lang="en-US" dirty="0" smtClean="0"/>
                        <a:t>20</a:t>
                      </a:r>
                      <a:endParaRPr lang="en-US" dirty="0"/>
                    </a:p>
                  </a:txBody>
                  <a:tcPr/>
                </a:tc>
                <a:tc>
                  <a:txBody>
                    <a:bodyPr/>
                    <a:lstStyle/>
                    <a:p>
                      <a:r>
                        <a:rPr lang="en-US" dirty="0" smtClean="0"/>
                        <a:t>5.40</a:t>
                      </a:r>
                      <a:endParaRPr lang="en-US" dirty="0"/>
                    </a:p>
                  </a:txBody>
                  <a:tcPr/>
                </a:tc>
                <a:tc>
                  <a:txBody>
                    <a:bodyPr/>
                    <a:lstStyle/>
                    <a:p>
                      <a:r>
                        <a:rPr lang="en-US" dirty="0" smtClean="0"/>
                        <a:t>1.14</a:t>
                      </a:r>
                      <a:endParaRPr lang="en-US" dirty="0"/>
                    </a:p>
                  </a:txBody>
                  <a:tcPr/>
                </a:tc>
                <a:tc>
                  <a:txBody>
                    <a:bodyPr/>
                    <a:lstStyle/>
                    <a:p>
                      <a:r>
                        <a:rPr lang="en-US" dirty="0" smtClean="0"/>
                        <a:t>.0005</a:t>
                      </a:r>
                      <a:endParaRPr lang="en-US" dirty="0"/>
                    </a:p>
                  </a:txBody>
                  <a:tcPr/>
                </a:tc>
              </a:tr>
            </a:tbl>
          </a:graphicData>
        </a:graphic>
      </p:graphicFrame>
      <p:pic>
        <p:nvPicPr>
          <p:cNvPr id="5" name="Picture 4"/>
          <p:cNvPicPr/>
          <p:nvPr/>
        </p:nvPicPr>
        <p:blipFill>
          <a:blip r:embed="rId2"/>
          <a:stretch>
            <a:fillRect/>
          </a:stretch>
        </p:blipFill>
        <p:spPr>
          <a:xfrm>
            <a:off x="2090725" y="3863005"/>
            <a:ext cx="4694149" cy="2756890"/>
          </a:xfrm>
          <a:prstGeom prst="rect">
            <a:avLst/>
          </a:prstGeom>
        </p:spPr>
      </p:pic>
    </p:spTree>
    <p:extLst>
      <p:ext uri="{BB962C8B-B14F-4D97-AF65-F5344CB8AC3E}">
        <p14:creationId xmlns:p14="http://schemas.microsoft.com/office/powerpoint/2010/main" val="30937624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Gender Differences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9249528"/>
              </p:ext>
            </p:extLst>
          </p:nvPr>
        </p:nvGraphicFramePr>
        <p:xfrm>
          <a:off x="673634" y="1447720"/>
          <a:ext cx="7581903" cy="2225040"/>
        </p:xfrm>
        <a:graphic>
          <a:graphicData uri="http://schemas.openxmlformats.org/drawingml/2006/table">
            <a:tbl>
              <a:tblPr firstRow="1" bandRow="1">
                <a:tableStyleId>{5C22544A-7EE6-4342-B048-85BDC9FD1C3A}</a:tableStyleId>
              </a:tblPr>
              <a:tblGrid>
                <a:gridCol w="1083129"/>
                <a:gridCol w="1864973"/>
                <a:gridCol w="834881"/>
                <a:gridCol w="846639"/>
                <a:gridCol w="928952"/>
                <a:gridCol w="787845"/>
                <a:gridCol w="1235484"/>
              </a:tblGrid>
              <a:tr h="370840">
                <a:tc>
                  <a:txBody>
                    <a:bodyPr/>
                    <a:lstStyle/>
                    <a:p>
                      <a:endParaRPr lang="en-US" dirty="0"/>
                    </a:p>
                  </a:txBody>
                  <a:tcPr/>
                </a:tc>
                <a:tc>
                  <a:txBody>
                    <a:bodyPr/>
                    <a:lstStyle/>
                    <a:p>
                      <a:endParaRPr lang="en-US"/>
                    </a:p>
                  </a:txBody>
                  <a:tcPr/>
                </a:tc>
                <a:tc>
                  <a:txBody>
                    <a:bodyPr/>
                    <a:lstStyle/>
                    <a:p>
                      <a:r>
                        <a:rPr lang="en-US" dirty="0" smtClean="0"/>
                        <a:t>N</a:t>
                      </a:r>
                      <a:endParaRPr lang="en-US" dirty="0"/>
                    </a:p>
                  </a:txBody>
                  <a:tcPr/>
                </a:tc>
                <a:tc>
                  <a:txBody>
                    <a:bodyPr/>
                    <a:lstStyle/>
                    <a:p>
                      <a:r>
                        <a:rPr lang="en-US" dirty="0" smtClean="0"/>
                        <a:t>Mean</a:t>
                      </a:r>
                      <a:endParaRPr lang="en-US" dirty="0"/>
                    </a:p>
                  </a:txBody>
                  <a:tcPr/>
                </a:tc>
                <a:tc>
                  <a:txBody>
                    <a:bodyPr/>
                    <a:lstStyle/>
                    <a:p>
                      <a:r>
                        <a:rPr lang="en-US" dirty="0" smtClean="0"/>
                        <a:t>SD</a:t>
                      </a:r>
                      <a:endParaRPr lang="en-US" dirty="0"/>
                    </a:p>
                  </a:txBody>
                  <a:tcPr/>
                </a:tc>
                <a:tc>
                  <a:txBody>
                    <a:bodyPr/>
                    <a:lstStyle/>
                    <a:p>
                      <a:r>
                        <a:rPr lang="en-US" dirty="0" smtClean="0"/>
                        <a:t>Sig.</a:t>
                      </a:r>
                      <a:endParaRPr lang="en-US" dirty="0"/>
                    </a:p>
                  </a:txBody>
                  <a:tcPr/>
                </a:tc>
                <a:tc>
                  <a:txBody>
                    <a:bodyPr/>
                    <a:lstStyle/>
                    <a:p>
                      <a:r>
                        <a:rPr lang="en-US" dirty="0" smtClean="0"/>
                        <a:t>Cohen’s d</a:t>
                      </a:r>
                      <a:endParaRPr lang="en-US" dirty="0"/>
                    </a:p>
                  </a:txBody>
                  <a:tcPr/>
                </a:tc>
              </a:tr>
              <a:tr h="370840">
                <a:tc>
                  <a:txBody>
                    <a:bodyPr/>
                    <a:lstStyle/>
                    <a:p>
                      <a:r>
                        <a:rPr lang="en-US" dirty="0" smtClean="0"/>
                        <a:t>Male</a:t>
                      </a:r>
                      <a:endParaRPr lang="en-US" dirty="0"/>
                    </a:p>
                  </a:txBody>
                  <a:tcPr/>
                </a:tc>
                <a:tc>
                  <a:txBody>
                    <a:bodyPr/>
                    <a:lstStyle/>
                    <a:p>
                      <a:r>
                        <a:rPr lang="en-US" dirty="0" smtClean="0"/>
                        <a:t>Eclipse Pre</a:t>
                      </a:r>
                      <a:endParaRPr lang="en-US" dirty="0"/>
                    </a:p>
                  </a:txBody>
                  <a:tcPr/>
                </a:tc>
                <a:tc>
                  <a:txBody>
                    <a:bodyPr/>
                    <a:lstStyle/>
                    <a:p>
                      <a:r>
                        <a:rPr lang="en-US" dirty="0" smtClean="0"/>
                        <a:t>8</a:t>
                      </a:r>
                      <a:endParaRPr lang="en-US" dirty="0"/>
                    </a:p>
                  </a:txBody>
                  <a:tcPr/>
                </a:tc>
                <a:tc>
                  <a:txBody>
                    <a:bodyPr/>
                    <a:lstStyle/>
                    <a:p>
                      <a:r>
                        <a:rPr lang="en-US" dirty="0" smtClean="0"/>
                        <a:t>4.38</a:t>
                      </a:r>
                      <a:endParaRPr lang="en-US" dirty="0"/>
                    </a:p>
                  </a:txBody>
                  <a:tcPr/>
                </a:tc>
                <a:tc>
                  <a:txBody>
                    <a:bodyPr/>
                    <a:lstStyle/>
                    <a:p>
                      <a:r>
                        <a:rPr lang="en-US" dirty="0" smtClean="0"/>
                        <a:t>1.77</a:t>
                      </a:r>
                      <a:endParaRPr lang="en-US" dirty="0"/>
                    </a:p>
                  </a:txBody>
                  <a:tcPr/>
                </a:tc>
                <a:tc>
                  <a:txBody>
                    <a:bodyPr/>
                    <a:lstStyle/>
                    <a:p>
                      <a:endParaRPr lang="en-US" dirty="0"/>
                    </a:p>
                  </a:txBody>
                  <a:tcPr/>
                </a:tc>
                <a:tc>
                  <a:txBody>
                    <a:bodyPr/>
                    <a:lstStyle/>
                    <a:p>
                      <a:endParaRPr lang="en-US" dirty="0"/>
                    </a:p>
                  </a:txBody>
                  <a:tcPr/>
                </a:tc>
              </a:tr>
              <a:tr h="370840">
                <a:tc>
                  <a:txBody>
                    <a:bodyPr/>
                    <a:lstStyle/>
                    <a:p>
                      <a:endParaRPr lang="en-US" dirty="0"/>
                    </a:p>
                  </a:txBody>
                  <a:tcPr/>
                </a:tc>
                <a:tc>
                  <a:txBody>
                    <a:bodyPr/>
                    <a:lstStyle/>
                    <a:p>
                      <a:r>
                        <a:rPr lang="en-US" dirty="0" smtClean="0"/>
                        <a:t>Eclipse</a:t>
                      </a:r>
                      <a:r>
                        <a:rPr lang="en-US" baseline="0" dirty="0" smtClean="0"/>
                        <a:t> Post</a:t>
                      </a:r>
                      <a:endParaRPr lang="en-US" dirty="0"/>
                    </a:p>
                  </a:txBody>
                  <a:tcPr/>
                </a:tc>
                <a:tc>
                  <a:txBody>
                    <a:bodyPr/>
                    <a:lstStyle/>
                    <a:p>
                      <a:r>
                        <a:rPr lang="en-US" dirty="0" smtClean="0"/>
                        <a:t>8</a:t>
                      </a:r>
                      <a:endParaRPr lang="en-US" dirty="0"/>
                    </a:p>
                  </a:txBody>
                  <a:tcPr/>
                </a:tc>
                <a:tc>
                  <a:txBody>
                    <a:bodyPr/>
                    <a:lstStyle/>
                    <a:p>
                      <a:r>
                        <a:rPr lang="en-US" dirty="0" smtClean="0"/>
                        <a:t>5.88</a:t>
                      </a:r>
                      <a:endParaRPr lang="en-US" dirty="0"/>
                    </a:p>
                  </a:txBody>
                  <a:tcPr/>
                </a:tc>
                <a:tc>
                  <a:txBody>
                    <a:bodyPr/>
                    <a:lstStyle/>
                    <a:p>
                      <a:r>
                        <a:rPr lang="en-US" dirty="0" smtClean="0"/>
                        <a:t>.64</a:t>
                      </a:r>
                      <a:endParaRPr lang="en-US" dirty="0"/>
                    </a:p>
                  </a:txBody>
                  <a:tcPr/>
                </a:tc>
                <a:tc>
                  <a:txBody>
                    <a:bodyPr/>
                    <a:lstStyle/>
                    <a:p>
                      <a:r>
                        <a:rPr lang="en-US" dirty="0" smtClean="0"/>
                        <a:t>.064</a:t>
                      </a:r>
                      <a:endParaRPr lang="en-US" dirty="0"/>
                    </a:p>
                  </a:txBody>
                  <a:tcPr/>
                </a:tc>
                <a:tc>
                  <a:txBody>
                    <a:bodyPr/>
                    <a:lstStyle/>
                    <a:p>
                      <a:r>
                        <a:rPr lang="en-US" dirty="0" smtClean="0"/>
                        <a:t>1.13</a:t>
                      </a:r>
                      <a:endParaRPr lang="en-US" dirty="0"/>
                    </a:p>
                  </a:txBody>
                  <a:tcPr/>
                </a:tc>
              </a:tr>
              <a:tr h="370840">
                <a:tc>
                  <a:txBody>
                    <a:bodyPr/>
                    <a:lstStyle/>
                    <a:p>
                      <a:r>
                        <a:rPr lang="en-US" dirty="0" smtClean="0"/>
                        <a:t>Female</a:t>
                      </a:r>
                      <a:endParaRPr lang="en-US" dirty="0"/>
                    </a:p>
                  </a:txBody>
                  <a:tcPr/>
                </a:tc>
                <a:tc>
                  <a:txBody>
                    <a:bodyPr/>
                    <a:lstStyle/>
                    <a:p>
                      <a:r>
                        <a:rPr lang="en-US" dirty="0" smtClean="0"/>
                        <a:t>Eclipse Pre</a:t>
                      </a:r>
                      <a:endParaRPr lang="en-US" dirty="0"/>
                    </a:p>
                  </a:txBody>
                  <a:tcPr/>
                </a:tc>
                <a:tc>
                  <a:txBody>
                    <a:bodyPr/>
                    <a:lstStyle/>
                    <a:p>
                      <a:r>
                        <a:rPr lang="en-US" dirty="0" smtClean="0"/>
                        <a:t>12</a:t>
                      </a:r>
                      <a:endParaRPr lang="en-US" dirty="0"/>
                    </a:p>
                  </a:txBody>
                  <a:tcPr/>
                </a:tc>
                <a:tc>
                  <a:txBody>
                    <a:bodyPr/>
                    <a:lstStyle/>
                    <a:p>
                      <a:r>
                        <a:rPr lang="en-US" dirty="0" smtClean="0"/>
                        <a:t>3.42</a:t>
                      </a:r>
                      <a:endParaRPr lang="en-US" dirty="0"/>
                    </a:p>
                  </a:txBody>
                  <a:tcPr/>
                </a:tc>
                <a:tc>
                  <a:txBody>
                    <a:bodyPr/>
                    <a:lstStyle/>
                    <a:p>
                      <a:r>
                        <a:rPr lang="en-US" dirty="0" smtClean="0"/>
                        <a:t>1.56</a:t>
                      </a:r>
                      <a:endParaRPr lang="en-US" dirty="0"/>
                    </a:p>
                  </a:txBody>
                  <a:tcPr/>
                </a:tc>
                <a:tc>
                  <a:txBody>
                    <a:bodyPr/>
                    <a:lstStyle/>
                    <a:p>
                      <a:endParaRPr lang="en-US" dirty="0"/>
                    </a:p>
                  </a:txBody>
                  <a:tcPr/>
                </a:tc>
                <a:tc>
                  <a:txBody>
                    <a:bodyPr/>
                    <a:lstStyle/>
                    <a:p>
                      <a:endParaRPr lang="en-US" dirty="0"/>
                    </a:p>
                  </a:txBody>
                  <a:tcPr/>
                </a:tc>
              </a:tr>
              <a:tr h="370840">
                <a:tc>
                  <a:txBody>
                    <a:bodyPr/>
                    <a:lstStyle/>
                    <a:p>
                      <a:endParaRPr lang="en-US" dirty="0"/>
                    </a:p>
                  </a:txBody>
                  <a:tcPr/>
                </a:tc>
                <a:tc>
                  <a:txBody>
                    <a:bodyPr/>
                    <a:lstStyle/>
                    <a:p>
                      <a:r>
                        <a:rPr lang="en-US" dirty="0" smtClean="0"/>
                        <a:t>Eclipse</a:t>
                      </a:r>
                      <a:r>
                        <a:rPr lang="en-US" baseline="0" dirty="0" smtClean="0"/>
                        <a:t> Post</a:t>
                      </a:r>
                      <a:endParaRPr lang="en-US" dirty="0"/>
                    </a:p>
                  </a:txBody>
                  <a:tcPr/>
                </a:tc>
                <a:tc>
                  <a:txBody>
                    <a:bodyPr/>
                    <a:lstStyle/>
                    <a:p>
                      <a:r>
                        <a:rPr lang="en-US" dirty="0" smtClean="0"/>
                        <a:t>12</a:t>
                      </a:r>
                      <a:endParaRPr lang="en-US" dirty="0"/>
                    </a:p>
                  </a:txBody>
                  <a:tcPr/>
                </a:tc>
                <a:tc>
                  <a:txBody>
                    <a:bodyPr/>
                    <a:lstStyle/>
                    <a:p>
                      <a:r>
                        <a:rPr lang="en-US" dirty="0" smtClean="0"/>
                        <a:t>5.08</a:t>
                      </a:r>
                      <a:endParaRPr lang="en-US" dirty="0"/>
                    </a:p>
                  </a:txBody>
                  <a:tcPr/>
                </a:tc>
                <a:tc>
                  <a:txBody>
                    <a:bodyPr/>
                    <a:lstStyle/>
                    <a:p>
                      <a:r>
                        <a:rPr lang="en-US" dirty="0" smtClean="0"/>
                        <a:t>1.31</a:t>
                      </a:r>
                      <a:endParaRPr lang="en-US" dirty="0"/>
                    </a:p>
                  </a:txBody>
                  <a:tcPr/>
                </a:tc>
                <a:tc>
                  <a:txBody>
                    <a:bodyPr/>
                    <a:lstStyle/>
                    <a:p>
                      <a:r>
                        <a:rPr lang="en-US" dirty="0" smtClean="0"/>
                        <a:t>.019</a:t>
                      </a:r>
                      <a:endParaRPr lang="en-US" dirty="0"/>
                    </a:p>
                  </a:txBody>
                  <a:tcPr/>
                </a:tc>
                <a:tc>
                  <a:txBody>
                    <a:bodyPr/>
                    <a:lstStyle/>
                    <a:p>
                      <a:r>
                        <a:rPr lang="en-US" dirty="0" smtClean="0"/>
                        <a:t>1.15</a:t>
                      </a:r>
                      <a:endParaRPr lang="en-US" dirty="0"/>
                    </a:p>
                  </a:txBody>
                  <a:tcPr/>
                </a:tc>
              </a:tr>
              <a:tr h="370840">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r>
            </a:tbl>
          </a:graphicData>
        </a:graphic>
      </p:graphicFrame>
      <p:graphicFrame>
        <p:nvGraphicFramePr>
          <p:cNvPr id="5" name="Chart 4"/>
          <p:cNvGraphicFramePr/>
          <p:nvPr>
            <p:extLst>
              <p:ext uri="{D42A27DB-BD31-4B8C-83A1-F6EECF244321}">
                <p14:modId xmlns:p14="http://schemas.microsoft.com/office/powerpoint/2010/main" val="2214340590"/>
              </p:ext>
            </p:extLst>
          </p:nvPr>
        </p:nvGraphicFramePr>
        <p:xfrm>
          <a:off x="2180170" y="3731257"/>
          <a:ext cx="4572000" cy="2743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8747154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normAutofit fontScale="92500" lnSpcReduction="10000"/>
          </a:bodyPr>
          <a:lstStyle/>
          <a:p>
            <a:r>
              <a:rPr lang="en-US" dirty="0">
                <a:effectLst/>
              </a:rPr>
              <a:t>Students who attended a four-hour space science camp focused on the solar eclipse gained a great deal of knowledge participating in hands-on innovative technology activities. </a:t>
            </a:r>
            <a:endParaRPr lang="en-US" dirty="0" smtClean="0">
              <a:effectLst/>
            </a:endParaRPr>
          </a:p>
          <a:p>
            <a:r>
              <a:rPr lang="en-US" dirty="0">
                <a:effectLst/>
              </a:rPr>
              <a:t>S</a:t>
            </a:r>
            <a:r>
              <a:rPr lang="en-US" dirty="0" smtClean="0">
                <a:effectLst/>
              </a:rPr>
              <a:t>ome </a:t>
            </a:r>
            <a:r>
              <a:rPr lang="en-US" dirty="0">
                <a:effectLst/>
              </a:rPr>
              <a:t>gender differences in content knowledge both in the pre-test as well as how much they gained. </a:t>
            </a:r>
            <a:endParaRPr lang="en-US" dirty="0" smtClean="0">
              <a:effectLst/>
            </a:endParaRPr>
          </a:p>
          <a:p>
            <a:r>
              <a:rPr lang="en-US" dirty="0">
                <a:effectLst/>
              </a:rPr>
              <a:t>All students appeared to be engaged in their learning activities and reported enjoying the camp. </a:t>
            </a:r>
            <a:endParaRPr lang="en-US" dirty="0" smtClean="0">
              <a:effectLst/>
            </a:endParaRPr>
          </a:p>
          <a:p>
            <a:r>
              <a:rPr lang="en-US" dirty="0">
                <a:effectLst/>
              </a:rPr>
              <a:t>It was observed that the hands-on aspect of the activities appeared to foster better engagement with the content. </a:t>
            </a:r>
            <a:endParaRPr lang="en-US" dirty="0"/>
          </a:p>
        </p:txBody>
      </p:sp>
    </p:spTree>
    <p:extLst>
      <p:ext uri="{BB962C8B-B14F-4D97-AF65-F5344CB8AC3E}">
        <p14:creationId xmlns:p14="http://schemas.microsoft.com/office/powerpoint/2010/main" val="219854390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normAutofit fontScale="92500" lnSpcReduction="20000"/>
          </a:bodyPr>
          <a:lstStyle/>
          <a:p>
            <a:r>
              <a:rPr lang="en-US" dirty="0">
                <a:effectLst/>
              </a:rPr>
              <a:t>August 21, 2017 will be the first time a total eclipse of the sun will be visible in the continental United States for more than 35 years </a:t>
            </a:r>
            <a:endParaRPr lang="en-US" dirty="0" smtClean="0">
              <a:effectLst/>
            </a:endParaRPr>
          </a:p>
          <a:p>
            <a:r>
              <a:rPr lang="en-US" dirty="0">
                <a:effectLst/>
              </a:rPr>
              <a:t>N</a:t>
            </a:r>
            <a:r>
              <a:rPr lang="en-US" dirty="0" smtClean="0">
                <a:effectLst/>
              </a:rPr>
              <a:t>eed </a:t>
            </a:r>
            <a:r>
              <a:rPr lang="en-US" dirty="0">
                <a:effectLst/>
              </a:rPr>
              <a:t>to prepare and interest students for future STEM careers </a:t>
            </a:r>
            <a:r>
              <a:rPr lang="en-US" dirty="0" smtClean="0">
                <a:effectLst/>
              </a:rPr>
              <a:t>and particularly NASA careers such as space </a:t>
            </a:r>
            <a:r>
              <a:rPr lang="en-US" dirty="0" smtClean="0">
                <a:effectLst/>
              </a:rPr>
              <a:t>science</a:t>
            </a:r>
          </a:p>
          <a:p>
            <a:r>
              <a:rPr lang="en-US" dirty="0" smtClean="0">
                <a:effectLst/>
              </a:rPr>
              <a:t>https://eclipse2017.nasa.gov</a:t>
            </a:r>
            <a:endParaRPr lang="en-US" dirty="0" smtClean="0">
              <a:effectLst/>
            </a:endParaRPr>
          </a:p>
          <a:p>
            <a:r>
              <a:rPr lang="en-US" dirty="0" smtClean="0">
                <a:effectLst/>
              </a:rPr>
              <a:t>Good Overview: </a:t>
            </a:r>
            <a:r>
              <a:rPr lang="en-US" dirty="0" err="1" smtClean="0">
                <a:effectLst/>
              </a:rPr>
              <a:t>TEDEd</a:t>
            </a:r>
            <a:r>
              <a:rPr lang="en-US" dirty="0" smtClean="0">
                <a:effectLst/>
              </a:rPr>
              <a:t> 4 minute video</a:t>
            </a:r>
          </a:p>
          <a:p>
            <a:pPr lvl="1"/>
            <a:r>
              <a:rPr lang="en-US" dirty="0" smtClean="0">
                <a:effectLst/>
              </a:rPr>
              <a:t>What creates a total solar eclipse (by Andy Cohen)</a:t>
            </a:r>
          </a:p>
          <a:p>
            <a:pPr lvl="1"/>
            <a:r>
              <a:rPr lang="en-US" dirty="0"/>
              <a:t>https://</a:t>
            </a:r>
            <a:r>
              <a:rPr lang="en-US" dirty="0" err="1"/>
              <a:t>www.youtube.com</a:t>
            </a:r>
            <a:r>
              <a:rPr lang="en-US" dirty="0"/>
              <a:t>/</a:t>
            </a:r>
            <a:r>
              <a:rPr lang="en-US" dirty="0" err="1"/>
              <a:t>watch?v</a:t>
            </a:r>
            <a:r>
              <a:rPr lang="en-US" dirty="0"/>
              <a:t>=Qog18tiNnqg</a:t>
            </a:r>
            <a:endParaRPr lang="en-US" dirty="0"/>
          </a:p>
        </p:txBody>
      </p:sp>
    </p:spTree>
    <p:extLst>
      <p:ext uri="{BB962C8B-B14F-4D97-AF65-F5344CB8AC3E}">
        <p14:creationId xmlns:p14="http://schemas.microsoft.com/office/powerpoint/2010/main" val="298877430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angerPhotoFollowUp.JPG"/>
          <p:cNvPicPr>
            <a:picLocks noGrp="1" noChangeAspect="1"/>
          </p:cNvPicPr>
          <p:nvPr>
            <p:ph idx="1"/>
          </p:nvPr>
        </p:nvPicPr>
        <p:blipFill>
          <a:blip r:embed="rId2" cstate="print">
            <a:extLst>
              <a:ext uri="{28A0092B-C50C-407E-A947-70E740481C1C}">
                <a14:useLocalDpi xmlns:a14="http://schemas.microsoft.com/office/drawing/2010/main" val="0"/>
              </a:ext>
            </a:extLst>
          </a:blip>
          <a:srcRect t="15249" b="15249"/>
          <a:stretch>
            <a:fillRect/>
          </a:stretch>
        </p:blipFill>
        <p:spPr>
          <a:xfrm>
            <a:off x="206388" y="1154766"/>
            <a:ext cx="8718389" cy="4545391"/>
          </a:xfrm>
        </p:spPr>
      </p:pic>
    </p:spTree>
    <p:extLst>
      <p:ext uri="{BB962C8B-B14F-4D97-AF65-F5344CB8AC3E}">
        <p14:creationId xmlns:p14="http://schemas.microsoft.com/office/powerpoint/2010/main" val="57260837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2" y="0"/>
            <a:ext cx="7581901" cy="934570"/>
          </a:xfrm>
        </p:spPr>
        <p:txBody>
          <a:bodyPr/>
          <a:lstStyle/>
          <a:p>
            <a:r>
              <a:rPr lang="en-US" sz="4400" dirty="0" smtClean="0"/>
              <a:t>Next Stop: Dallas </a:t>
            </a:r>
            <a:r>
              <a:rPr lang="en-US" sz="4400" dirty="0" smtClean="0"/>
              <a:t>Arboretum </a:t>
            </a:r>
            <a:r>
              <a:rPr lang="en-US" sz="2800" dirty="0" smtClean="0"/>
              <a:t>Summer Camp July 2017</a:t>
            </a:r>
            <a:endParaRPr lang="en-US" sz="2800" dirty="0"/>
          </a:p>
        </p:txBody>
      </p:sp>
      <p:pic>
        <p:nvPicPr>
          <p:cNvPr id="4" name="Content Placeholder 3" descr="Screen Shot 2017-06-07 at 12.57.59 AM.png"/>
          <p:cNvPicPr>
            <a:picLocks noGrp="1" noChangeAspect="1"/>
          </p:cNvPicPr>
          <p:nvPr>
            <p:ph idx="1"/>
          </p:nvPr>
        </p:nvPicPr>
        <p:blipFill>
          <a:blip r:embed="rId2">
            <a:extLst>
              <a:ext uri="{28A0092B-C50C-407E-A947-70E740481C1C}">
                <a14:useLocalDpi xmlns:a14="http://schemas.microsoft.com/office/drawing/2010/main" val="0"/>
              </a:ext>
            </a:extLst>
          </a:blip>
          <a:srcRect l="4638" r="4638"/>
          <a:stretch>
            <a:fillRect/>
          </a:stretch>
        </p:blipFill>
        <p:spPr>
          <a:xfrm>
            <a:off x="779463" y="1111250"/>
            <a:ext cx="7581900" cy="4724400"/>
          </a:xfrm>
        </p:spPr>
      </p:pic>
      <p:sp>
        <p:nvSpPr>
          <p:cNvPr id="3" name="TextBox 2"/>
          <p:cNvSpPr txBox="1"/>
          <p:nvPr/>
        </p:nvSpPr>
        <p:spPr>
          <a:xfrm>
            <a:off x="912747" y="6231238"/>
            <a:ext cx="8096682" cy="369332"/>
          </a:xfrm>
          <a:prstGeom prst="rect">
            <a:avLst/>
          </a:prstGeom>
          <a:noFill/>
        </p:spPr>
        <p:txBody>
          <a:bodyPr wrap="square" rtlCol="0">
            <a:spAutoFit/>
          </a:bodyPr>
          <a:lstStyle/>
          <a:p>
            <a:r>
              <a:rPr lang="en-US" dirty="0" smtClean="0"/>
              <a:t>http</a:t>
            </a:r>
            <a:r>
              <a:rPr lang="en-US" dirty="0"/>
              <a:t>://</a:t>
            </a:r>
            <a:r>
              <a:rPr lang="en-US" dirty="0" err="1"/>
              <a:t>www.dallasarboretum.org</a:t>
            </a:r>
            <a:r>
              <a:rPr lang="en-US" dirty="0"/>
              <a:t>/events-education/summer-camps#panel-11 </a:t>
            </a:r>
          </a:p>
        </p:txBody>
      </p:sp>
    </p:spTree>
    <p:extLst>
      <p:ext uri="{BB962C8B-B14F-4D97-AF65-F5344CB8AC3E}">
        <p14:creationId xmlns:p14="http://schemas.microsoft.com/office/powerpoint/2010/main" val="372155569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Questions</a:t>
            </a:r>
            <a:endParaRPr lang="en-US" dirty="0"/>
          </a:p>
        </p:txBody>
      </p:sp>
      <p:sp>
        <p:nvSpPr>
          <p:cNvPr id="3" name="Content Placeholder 2"/>
          <p:cNvSpPr>
            <a:spLocks noGrp="1"/>
          </p:cNvSpPr>
          <p:nvPr>
            <p:ph idx="1"/>
          </p:nvPr>
        </p:nvSpPr>
        <p:spPr/>
        <p:txBody>
          <a:bodyPr/>
          <a:lstStyle/>
          <a:p>
            <a:r>
              <a:rPr lang="en-US" dirty="0">
                <a:effectLst/>
              </a:rPr>
              <a:t>To what extent do students who attended a four-hour space science camp gain in their </a:t>
            </a:r>
            <a:r>
              <a:rPr lang="en-US" dirty="0" smtClean="0">
                <a:effectLst/>
              </a:rPr>
              <a:t>knowledge of and enthusiasm for </a:t>
            </a:r>
            <a:r>
              <a:rPr lang="en-US" dirty="0">
                <a:effectLst/>
              </a:rPr>
              <a:t>eclipse-related </a:t>
            </a:r>
            <a:r>
              <a:rPr lang="en-US" dirty="0" smtClean="0">
                <a:effectLst/>
              </a:rPr>
              <a:t>activities?</a:t>
            </a:r>
            <a:endParaRPr lang="en-US" dirty="0">
              <a:effectLst/>
            </a:endParaRPr>
          </a:p>
          <a:p>
            <a:r>
              <a:rPr lang="en-US" dirty="0">
                <a:effectLst/>
              </a:rPr>
              <a:t>How does the treatment group of students compare to students in the same school who did not attend the camp?</a:t>
            </a:r>
          </a:p>
          <a:p>
            <a:pPr marL="0" indent="0">
              <a:buNone/>
            </a:pPr>
            <a:endParaRPr lang="en-US" dirty="0"/>
          </a:p>
        </p:txBody>
      </p:sp>
    </p:spTree>
    <p:extLst>
      <p:ext uri="{BB962C8B-B14F-4D97-AF65-F5344CB8AC3E}">
        <p14:creationId xmlns:p14="http://schemas.microsoft.com/office/powerpoint/2010/main" val="88041426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Participants</a:t>
            </a:r>
            <a:endParaRPr lang="en-US" dirty="0"/>
          </a:p>
        </p:txBody>
      </p:sp>
      <p:sp>
        <p:nvSpPr>
          <p:cNvPr id="3" name="Content Placeholder 2"/>
          <p:cNvSpPr>
            <a:spLocks noGrp="1"/>
          </p:cNvSpPr>
          <p:nvPr>
            <p:ph idx="1"/>
          </p:nvPr>
        </p:nvSpPr>
        <p:spPr/>
        <p:txBody>
          <a:bodyPr/>
          <a:lstStyle/>
          <a:p>
            <a:r>
              <a:rPr lang="en-US" dirty="0">
                <a:effectLst/>
              </a:rPr>
              <a:t>Twenty 6</a:t>
            </a:r>
            <a:r>
              <a:rPr lang="en-US" baseline="30000" dirty="0">
                <a:effectLst/>
              </a:rPr>
              <a:t>th</a:t>
            </a:r>
            <a:r>
              <a:rPr lang="en-US" dirty="0">
                <a:effectLst/>
              </a:rPr>
              <a:t> grade students from a rural school district attended a four-hour long Saturday Space Science Camp at a nearby university that focused on solar eclipse activities. </a:t>
            </a:r>
            <a:endParaRPr lang="en-US" dirty="0" smtClean="0">
              <a:effectLst/>
            </a:endParaRPr>
          </a:p>
          <a:p>
            <a:r>
              <a:rPr lang="en-US" dirty="0" smtClean="0">
                <a:effectLst/>
              </a:rPr>
              <a:t>Pre-test and post test data were collected from the 20 students as well as a comparison group of students who did not attend the camp.</a:t>
            </a:r>
            <a:endParaRPr lang="en-US" dirty="0"/>
          </a:p>
        </p:txBody>
      </p:sp>
    </p:spTree>
    <p:extLst>
      <p:ext uri="{BB962C8B-B14F-4D97-AF65-F5344CB8AC3E}">
        <p14:creationId xmlns:p14="http://schemas.microsoft.com/office/powerpoint/2010/main" val="427741136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Instrumentation</a:t>
            </a:r>
            <a:endParaRPr lang="en-US" dirty="0"/>
          </a:p>
        </p:txBody>
      </p:sp>
      <p:sp>
        <p:nvSpPr>
          <p:cNvPr id="3" name="Content Placeholder 2"/>
          <p:cNvSpPr>
            <a:spLocks noGrp="1"/>
          </p:cNvSpPr>
          <p:nvPr>
            <p:ph idx="1"/>
          </p:nvPr>
        </p:nvSpPr>
        <p:spPr>
          <a:xfrm>
            <a:off x="779462" y="1882588"/>
            <a:ext cx="7581901" cy="2797196"/>
          </a:xfrm>
        </p:spPr>
        <p:txBody>
          <a:bodyPr/>
          <a:lstStyle/>
          <a:p>
            <a:r>
              <a:rPr lang="en-US" dirty="0" smtClean="0"/>
              <a:t>Dispositions toward space science and the eclipse</a:t>
            </a:r>
          </a:p>
          <a:p>
            <a:r>
              <a:rPr lang="en-US" dirty="0" smtClean="0"/>
              <a:t>8 Content questions regarding the eclipse</a:t>
            </a:r>
            <a:endParaRPr lang="en-US" dirty="0"/>
          </a:p>
        </p:txBody>
      </p:sp>
    </p:spTree>
    <p:extLst>
      <p:ext uri="{BB962C8B-B14F-4D97-AF65-F5344CB8AC3E}">
        <p14:creationId xmlns:p14="http://schemas.microsoft.com/office/powerpoint/2010/main" val="426917544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Dispositions</a:t>
            </a:r>
            <a:endParaRPr lang="en-US" dirty="0"/>
          </a:p>
        </p:txBody>
      </p:sp>
      <p:pic>
        <p:nvPicPr>
          <p:cNvPr id="4" name="Content Placeholder 3" descr="Screen Shot 2017-06-06 at 10.31.35 AM.png"/>
          <p:cNvPicPr>
            <a:picLocks noGrp="1" noChangeAspect="1"/>
          </p:cNvPicPr>
          <p:nvPr>
            <p:ph idx="1"/>
          </p:nvPr>
        </p:nvPicPr>
        <p:blipFill>
          <a:blip r:embed="rId2">
            <a:extLst>
              <a:ext uri="{28A0092B-C50C-407E-A947-70E740481C1C}">
                <a14:useLocalDpi xmlns:a14="http://schemas.microsoft.com/office/drawing/2010/main" val="0"/>
              </a:ext>
            </a:extLst>
          </a:blip>
          <a:srcRect l="-7809" r="-7809"/>
          <a:stretch>
            <a:fillRect/>
          </a:stretch>
        </p:blipFill>
        <p:spPr>
          <a:xfrm>
            <a:off x="69092" y="1449067"/>
            <a:ext cx="9074908" cy="4731265"/>
          </a:xfrm>
        </p:spPr>
      </p:pic>
    </p:spTree>
    <p:extLst>
      <p:ext uri="{BB962C8B-B14F-4D97-AF65-F5344CB8AC3E}">
        <p14:creationId xmlns:p14="http://schemas.microsoft.com/office/powerpoint/2010/main" val="18628202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886" y="107577"/>
            <a:ext cx="8543048" cy="1653988"/>
          </a:xfrm>
        </p:spPr>
        <p:txBody>
          <a:bodyPr/>
          <a:lstStyle/>
          <a:p>
            <a:r>
              <a:rPr lang="en-US" dirty="0" smtClean="0"/>
              <a:t>Enthusiasm for Solar Eclipse</a:t>
            </a:r>
            <a:endParaRPr lang="en-US" dirty="0"/>
          </a:p>
        </p:txBody>
      </p:sp>
      <p:pic>
        <p:nvPicPr>
          <p:cNvPr id="4" name="Content Placeholder 3" descr="Screen Shot 2017-06-06 at 10.32.30 AM.png"/>
          <p:cNvPicPr>
            <a:picLocks noGrp="1" noChangeAspect="1"/>
          </p:cNvPicPr>
          <p:nvPr>
            <p:ph idx="1"/>
          </p:nvPr>
        </p:nvPicPr>
        <p:blipFill>
          <a:blip r:embed="rId2">
            <a:extLst>
              <a:ext uri="{28A0092B-C50C-407E-A947-70E740481C1C}">
                <a14:useLocalDpi xmlns:a14="http://schemas.microsoft.com/office/drawing/2010/main" val="0"/>
              </a:ext>
            </a:extLst>
          </a:blip>
          <a:srcRect t="-4600" b="-4600"/>
          <a:stretch>
            <a:fillRect/>
          </a:stretch>
        </p:blipFill>
        <p:spPr>
          <a:xfrm>
            <a:off x="269886" y="1885481"/>
            <a:ext cx="8370270" cy="4364516"/>
          </a:xfrm>
        </p:spPr>
      </p:pic>
    </p:spTree>
    <p:extLst>
      <p:ext uri="{BB962C8B-B14F-4D97-AF65-F5344CB8AC3E}">
        <p14:creationId xmlns:p14="http://schemas.microsoft.com/office/powerpoint/2010/main" val="85964337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7-06-05 at 11.37.06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8500" y="0"/>
            <a:ext cx="5184368" cy="6858000"/>
          </a:xfrm>
          <a:prstGeom prst="rect">
            <a:avLst/>
          </a:prstGeom>
        </p:spPr>
      </p:pic>
      <p:sp>
        <p:nvSpPr>
          <p:cNvPr id="5" name="TextBox 4"/>
          <p:cNvSpPr txBox="1"/>
          <p:nvPr/>
        </p:nvSpPr>
        <p:spPr>
          <a:xfrm>
            <a:off x="141108" y="329231"/>
            <a:ext cx="1681520" cy="369332"/>
          </a:xfrm>
          <a:prstGeom prst="rect">
            <a:avLst/>
          </a:prstGeom>
          <a:noFill/>
        </p:spPr>
        <p:txBody>
          <a:bodyPr wrap="square" rtlCol="0">
            <a:spAutoFit/>
          </a:bodyPr>
          <a:lstStyle/>
          <a:p>
            <a:r>
              <a:rPr lang="en-US" dirty="0" smtClean="0"/>
              <a:t>Content Items</a:t>
            </a:r>
            <a:endParaRPr lang="en-US" dirty="0"/>
          </a:p>
        </p:txBody>
      </p:sp>
    </p:spTree>
    <p:extLst>
      <p:ext uri="{BB962C8B-B14F-4D97-AF65-F5344CB8AC3E}">
        <p14:creationId xmlns:p14="http://schemas.microsoft.com/office/powerpoint/2010/main" val="124340694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Activities</a:t>
            </a:r>
            <a:endParaRPr lang="en-US" dirty="0"/>
          </a:p>
        </p:txBody>
      </p:sp>
      <p:sp>
        <p:nvSpPr>
          <p:cNvPr id="3" name="Content Placeholder 2"/>
          <p:cNvSpPr>
            <a:spLocks noGrp="1"/>
          </p:cNvSpPr>
          <p:nvPr>
            <p:ph idx="1"/>
          </p:nvPr>
        </p:nvSpPr>
        <p:spPr>
          <a:xfrm>
            <a:off x="352766" y="1469781"/>
            <a:ext cx="8501672" cy="5138355"/>
          </a:xfrm>
        </p:spPr>
        <p:txBody>
          <a:bodyPr>
            <a:normAutofit fontScale="77500" lnSpcReduction="20000"/>
          </a:bodyPr>
          <a:lstStyle/>
          <a:p>
            <a:r>
              <a:rPr lang="en-US" dirty="0" smtClean="0"/>
              <a:t>Scale modeling</a:t>
            </a:r>
          </a:p>
          <a:p>
            <a:pPr lvl="1"/>
            <a:r>
              <a:rPr lang="en-US" dirty="0">
                <a:effectLst/>
              </a:rPr>
              <a:t>Students were presented with the challenge of making a physical model of a portion of our solar system that included the Sun, the Earth, and the Moon for the purpose of demonstrating how a solar eclipse occurs. </a:t>
            </a:r>
            <a:endParaRPr lang="en-US" dirty="0" smtClean="0"/>
          </a:p>
          <a:p>
            <a:r>
              <a:rPr lang="en-US" dirty="0" smtClean="0"/>
              <a:t>Augmented Reality and Virtual Reality</a:t>
            </a:r>
          </a:p>
          <a:p>
            <a:pPr lvl="1"/>
            <a:r>
              <a:rPr lang="en-US" dirty="0">
                <a:effectLst/>
              </a:rPr>
              <a:t>Students were introduced to the general concepts of Augmented Reality (AR) and Virtual Reality (VR) to better understand the differences between the two technologies, and then were taken through activities that enabled them to see the technologies in action. </a:t>
            </a:r>
            <a:endParaRPr lang="en-US" dirty="0" smtClean="0"/>
          </a:p>
          <a:p>
            <a:r>
              <a:rPr lang="en-US" dirty="0" smtClean="0"/>
              <a:t>2D Printing</a:t>
            </a:r>
          </a:p>
          <a:p>
            <a:pPr lvl="1"/>
            <a:r>
              <a:rPr lang="en-US" dirty="0">
                <a:effectLst/>
              </a:rPr>
              <a:t>S</a:t>
            </a:r>
            <a:r>
              <a:rPr lang="en-US" dirty="0" smtClean="0">
                <a:effectLst/>
              </a:rPr>
              <a:t>tudents </a:t>
            </a:r>
            <a:r>
              <a:rPr lang="en-US" dirty="0">
                <a:effectLst/>
              </a:rPr>
              <a:t>were given four different options for a glasses frame design to print. </a:t>
            </a:r>
            <a:r>
              <a:rPr lang="en-US" dirty="0" smtClean="0">
                <a:effectLst/>
              </a:rPr>
              <a:t>The </a:t>
            </a:r>
            <a:r>
              <a:rPr lang="en-US" dirty="0">
                <a:effectLst/>
              </a:rPr>
              <a:t>Silhouette software was used to print and cut the glasses frames. </a:t>
            </a:r>
            <a:endParaRPr lang="en-US" dirty="0" smtClean="0"/>
          </a:p>
          <a:p>
            <a:r>
              <a:rPr lang="en-US" dirty="0" smtClean="0"/>
              <a:t>3D Printing</a:t>
            </a:r>
          </a:p>
          <a:p>
            <a:pPr lvl="1"/>
            <a:r>
              <a:rPr lang="en-US" dirty="0" smtClean="0">
                <a:effectLst/>
              </a:rPr>
              <a:t>Students </a:t>
            </a:r>
            <a:r>
              <a:rPr lang="en-US" dirty="0">
                <a:effectLst/>
              </a:rPr>
              <a:t>were introduced to </a:t>
            </a:r>
            <a:r>
              <a:rPr lang="en-US" dirty="0" smtClean="0">
                <a:effectLst/>
              </a:rPr>
              <a:t>3D </a:t>
            </a:r>
            <a:r>
              <a:rPr lang="en-US" dirty="0">
                <a:effectLst/>
              </a:rPr>
              <a:t>modeling using a cloud-based computer aided design software – </a:t>
            </a:r>
            <a:r>
              <a:rPr lang="en-US" dirty="0" err="1">
                <a:effectLst/>
              </a:rPr>
              <a:t>Tinkercad</a:t>
            </a:r>
            <a:r>
              <a:rPr lang="en-US" dirty="0">
                <a:effectLst/>
              </a:rPr>
              <a:t>. Students were invited to take a closer look at three different 3D printers and examined different parts of a 3D printer: print bed, extruder, motors and spools of filaments that feed to print 3D models. </a:t>
            </a:r>
            <a:r>
              <a:rPr lang="en-US" dirty="0" smtClean="0">
                <a:effectLst/>
              </a:rPr>
              <a:t>Students took home a 3D printed model of the solar system.</a:t>
            </a:r>
            <a:endParaRPr lang="en-US" dirty="0" smtClean="0"/>
          </a:p>
          <a:p>
            <a:pPr marL="0" indent="0">
              <a:buNone/>
            </a:pPr>
            <a:endParaRPr lang="en-US" dirty="0"/>
          </a:p>
        </p:txBody>
      </p:sp>
    </p:spTree>
    <p:extLst>
      <p:ext uri="{BB962C8B-B14F-4D97-AF65-F5344CB8AC3E}">
        <p14:creationId xmlns:p14="http://schemas.microsoft.com/office/powerpoint/2010/main" val="2941974071"/>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bit">
  <a:themeElements>
    <a:clrScheme name="Orbit">
      <a:dk1>
        <a:srgbClr val="000000"/>
      </a:dk1>
      <a:lt1>
        <a:srgbClr val="FFFFFF"/>
      </a:lt1>
      <a:dk2>
        <a:srgbClr val="7C9BA5"/>
      </a:dk2>
      <a:lt2>
        <a:srgbClr val="C1D0CA"/>
      </a:lt2>
      <a:accent1>
        <a:srgbClr val="F2D908"/>
      </a:accent1>
      <a:accent2>
        <a:srgbClr val="9DE61E"/>
      </a:accent2>
      <a:accent3>
        <a:srgbClr val="0D8BE6"/>
      </a:accent3>
      <a:accent4>
        <a:srgbClr val="C61B1B"/>
      </a:accent4>
      <a:accent5>
        <a:srgbClr val="E26F08"/>
      </a:accent5>
      <a:accent6>
        <a:srgbClr val="8D35D1"/>
      </a:accent6>
      <a:hlink>
        <a:srgbClr val="ECBF0B"/>
      </a:hlink>
      <a:folHlink>
        <a:srgbClr val="F4E5A8"/>
      </a:folHlink>
    </a:clrScheme>
    <a:fontScheme name="Orbit">
      <a:majorFont>
        <a:latin typeface="Candara"/>
        <a:ea typeface=""/>
        <a:cs typeface=""/>
        <a:font script="Jpan" typeface="ＭＳ Ｐゴシック"/>
        <a:font script="Hans" typeface="宋体"/>
        <a:font script="Hant" typeface="新細明體"/>
      </a:majorFont>
      <a:minorFont>
        <a:latin typeface="Candara"/>
        <a:ea typeface=""/>
        <a:cs typeface=""/>
        <a:font script="Jpan" typeface="ＭＳ Ｐゴシック"/>
        <a:font script="Hans" typeface="宋体"/>
        <a:font script="Hant" typeface="新細明體"/>
      </a:minorFont>
    </a:fontScheme>
    <a:fmtScheme name="Orbit">
      <a:fillStyleLst>
        <a:solidFill>
          <a:schemeClr val="phClr"/>
        </a:solidFill>
        <a:solidFill>
          <a:schemeClr val="phClr">
            <a:shade val="80000"/>
          </a:schemeClr>
        </a:solidFill>
        <a:gradFill rotWithShape="1">
          <a:gsLst>
            <a:gs pos="0">
              <a:schemeClr val="phClr">
                <a:shade val="30000"/>
                <a:satMod val="100000"/>
              </a:schemeClr>
            </a:gs>
            <a:gs pos="80000">
              <a:schemeClr val="phClr">
                <a:shade val="90000"/>
                <a:satMod val="100000"/>
              </a:schemeClr>
            </a:gs>
            <a:gs pos="100000">
              <a:schemeClr val="phClr">
                <a:tint val="90000"/>
                <a:shade val="100000"/>
                <a:satMod val="150000"/>
              </a:schemeClr>
            </a:gs>
          </a:gsLst>
          <a:lin ang="16200000" scaled="0"/>
        </a:gradFill>
      </a:fillStyleLst>
      <a:lnStyleLst>
        <a:ln w="12700" cap="flat" cmpd="sng" algn="ctr">
          <a:solidFill>
            <a:schemeClr val="phClr">
              <a:shade val="95000"/>
              <a:satMod val="105000"/>
            </a:schemeClr>
          </a:solidFill>
          <a:prstDash val="solid"/>
        </a:ln>
        <a:ln w="31750" cap="flat" cmpd="sng" algn="ctr">
          <a:solidFill>
            <a:schemeClr val="phClr">
              <a:shade val="90000"/>
            </a:schemeClr>
          </a:solidFill>
          <a:prstDash val="solid"/>
        </a:ln>
        <a:ln w="76200" cap="flat" cmpd="sng" algn="ctr">
          <a:solidFill>
            <a:schemeClr val="phClr"/>
          </a:solidFill>
          <a:prstDash val="solid"/>
        </a:ln>
      </a:lnStyleLst>
      <a:effectStyleLst>
        <a:effectStyle>
          <a:effectLst/>
        </a:effectStyle>
        <a:effectStyle>
          <a:effectLst>
            <a:outerShdw blurRad="228600" dist="38100" dir="5400000" sx="104000" sy="104000" algn="ctr" rotWithShape="0">
              <a:srgbClr val="000000">
                <a:alpha val="80000"/>
              </a:srgbClr>
            </a:outerShdw>
          </a:effectLst>
        </a:effectStyle>
        <a:effectStyle>
          <a:effectLst>
            <a:outerShdw blurRad="317500" dist="381000" dir="5400000" sx="90000" sy="20000" rotWithShape="0">
              <a:srgbClr val="000000">
                <a:alpha val="40000"/>
              </a:srgbClr>
            </a:outerShdw>
          </a:effectLst>
          <a:scene3d>
            <a:camera prst="orthographicFront">
              <a:rot lat="0" lon="0" rev="0"/>
            </a:camera>
            <a:lightRig rig="balanced" dir="t"/>
          </a:scene3d>
          <a:sp3d prstMaterial="metal">
            <a:bevelT w="254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lin ang="5400000" scaled="0"/>
        </a:gradFill>
        <a:blipFill rotWithShape="1">
          <a:blip xmlns:r="http://schemas.openxmlformats.org/officeDocument/2006/relationships" r:embed="rId1">
            <a:duotone>
              <a:schemeClr val="phClr">
                <a:shade val="1000"/>
                <a:lumMod val="80000"/>
              </a:schemeClr>
              <a:schemeClr val="phClr">
                <a:satMod val="360000"/>
                <a:lumMod val="14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Orbit.thmx</Template>
  <TotalTime>357</TotalTime>
  <Words>668</Words>
  <Application>Microsoft Macintosh PowerPoint</Application>
  <PresentationFormat>On-screen Show (4:3)</PresentationFormat>
  <Paragraphs>107</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Orbit</vt:lpstr>
      <vt:lpstr>SIDE by SIDE Discussion: Designing Space Science Student Camps Focused on the Eclipse</vt:lpstr>
      <vt:lpstr>Introduction</vt:lpstr>
      <vt:lpstr>Research Questions</vt:lpstr>
      <vt:lpstr>Participants</vt:lpstr>
      <vt:lpstr>Instrumentation</vt:lpstr>
      <vt:lpstr>Dispositions</vt:lpstr>
      <vt:lpstr>Enthusiasm for Solar Eclipse</vt:lpstr>
      <vt:lpstr>PowerPoint Presentation</vt:lpstr>
      <vt:lpstr>Activities</vt:lpstr>
      <vt:lpstr>Camp Participants</vt:lpstr>
      <vt:lpstr>Camp Activities</vt:lpstr>
      <vt:lpstr>PowerPoint Presentation</vt:lpstr>
      <vt:lpstr>PowerPoint Presentation</vt:lpstr>
      <vt:lpstr>PowerPoint Presentation</vt:lpstr>
      <vt:lpstr>Results</vt:lpstr>
      <vt:lpstr>PowerPoint Presentation</vt:lpstr>
      <vt:lpstr>Treatment Vs. Comparison (Post Camp) </vt:lpstr>
      <vt:lpstr>Gender Differences</vt:lpstr>
      <vt:lpstr>Conclusions</vt:lpstr>
      <vt:lpstr>PowerPoint Presentation</vt:lpstr>
      <vt:lpstr>Next Stop: Dallas Arboretum Summer Camp July 2017</vt:lpstr>
    </vt:vector>
  </TitlesOfParts>
  <Company>University of North Texas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Outcomes from Technology Enhanced Informal Learning Activities: Total Solar Eclipse </dc:title>
  <dc:creator>Office 2004 Test Drive User</dc:creator>
  <cp:lastModifiedBy>LTAdmin</cp:lastModifiedBy>
  <cp:revision>64</cp:revision>
  <dcterms:created xsi:type="dcterms:W3CDTF">2017-06-05T15:23:25Z</dcterms:created>
  <dcterms:modified xsi:type="dcterms:W3CDTF">2017-06-07T17:14:27Z</dcterms:modified>
</cp:coreProperties>
</file>